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4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8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152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BA646-7D9A-417A-807A-5BD872873842}" type="datetimeFigureOut">
              <a:rPr lang="zh-TW" altLang="en-US" smtClean="0"/>
              <a:t>2018/1/31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23E84-D904-4A1B-BD9E-237AD6EB9A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935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SIZE</a:t>
            </a:r>
            <a:r>
              <a:rPr lang="zh-TW" altLang="en-US" dirty="0" smtClean="0"/>
              <a:t>必須一致</a:t>
            </a:r>
            <a:r>
              <a:rPr lang="en-US" altLang="zh-TW" dirty="0" smtClean="0"/>
              <a:t>&lt;&lt;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23E84-D904-4A1B-BD9E-237AD6EB9A7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2014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Crop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，　檢查完每個格子是某物體的ＰＲＯＢ後，每次挑出一個最高可能的　然後刪除與它ＩＯＵ重複高於門檻的框　定死這個框，下一輪</a:t>
            </a:r>
            <a:r>
              <a:rPr lang="en-US" altLang="zh-TW" baseline="0" dirty="0" smtClean="0"/>
              <a:t>,</a:t>
            </a:r>
            <a:r>
              <a:rPr lang="zh-TW" altLang="en-US" dirty="0" smtClean="0"/>
              <a:t>將特徵丟進去一個個</a:t>
            </a:r>
            <a:r>
              <a:rPr lang="en-US" altLang="zh-TW" dirty="0" smtClean="0"/>
              <a:t>SVM</a:t>
            </a:r>
            <a:r>
              <a:rPr lang="zh-TW" altLang="en-US" dirty="0" smtClean="0"/>
              <a:t>分類器</a:t>
            </a:r>
            <a:r>
              <a:rPr lang="en-US" altLang="zh-TW" dirty="0" smtClean="0"/>
              <a:t>, 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23E84-D904-4A1B-BD9E-237AD6EB9A7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416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ＡＬＰＨＡ　ＧＯ：ＲＥＳ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23E84-D904-4A1B-BD9E-237AD6EB9A7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8120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金字塔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無法共同計算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23E84-D904-4A1B-BD9E-237AD6EB9A7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6776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23E84-D904-4A1B-BD9E-237AD6EB9A7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3271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本來有兩次取整</a:t>
            </a:r>
            <a:r>
              <a:rPr lang="en-US" altLang="zh-TW" dirty="0" smtClean="0"/>
              <a:t>,(</a:t>
            </a:r>
            <a:r>
              <a:rPr lang="en-US" altLang="zh-TW" dirty="0" err="1" smtClean="0"/>
              <a:t>fm</a:t>
            </a:r>
            <a:r>
              <a:rPr lang="en-US" altLang="zh-TW" dirty="0" smtClean="0"/>
              <a:t> -&gt;</a:t>
            </a:r>
            <a:r>
              <a:rPr lang="en-US" altLang="zh-TW" dirty="0" err="1" smtClean="0"/>
              <a:t>roi</a:t>
            </a:r>
            <a:r>
              <a:rPr lang="zh-TW" altLang="en-US" dirty="0" smtClean="0"/>
              <a:t> 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BINS ,</a:t>
            </a:r>
            <a:r>
              <a:rPr lang="zh-TW" altLang="en-US" dirty="0" smtClean="0"/>
              <a:t> 現在改成都直接切</a:t>
            </a:r>
            <a:r>
              <a:rPr lang="en-US" altLang="zh-TW" dirty="0" smtClean="0"/>
              <a:t>,</a:t>
            </a:r>
            <a:r>
              <a:rPr lang="zh-TW" altLang="en-US" dirty="0" smtClean="0"/>
              <a:t> 在</a:t>
            </a:r>
            <a:r>
              <a:rPr lang="en-US" altLang="zh-TW" dirty="0" smtClean="0"/>
              <a:t>bins</a:t>
            </a:r>
            <a:r>
              <a:rPr lang="zh-TW" altLang="en-US" dirty="0" smtClean="0"/>
              <a:t>四個固定點取樣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23E84-D904-4A1B-BD9E-237AD6EB9A7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315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速度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BU</a:t>
            </a:r>
            <a:r>
              <a:rPr lang="zh-TW" altLang="en-US" dirty="0" smtClean="0"/>
              <a:t> </a:t>
            </a:r>
            <a:r>
              <a:rPr lang="en-US" altLang="zh-TW" dirty="0" smtClean="0"/>
              <a:t>FA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23E84-D904-4A1B-BD9E-237AD6EB9A74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482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2.wdp"/><Relationship Id="rId5" Type="http://schemas.microsoft.com/office/2007/relationships/hdphoto" Target="../media/hdphoto1.wdp"/><Relationship Id="rId10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microsoft.com/office/2007/relationships/hdphoto" Target="../media/hdphoto6.wdp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hdphoto" Target="../media/hdphoto5.wdp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jpeg"/><Relationship Id="rId11" Type="http://schemas.microsoft.com/office/2007/relationships/hdphoto" Target="../media/hdphoto4.wdp"/><Relationship Id="rId5" Type="http://schemas.microsoft.com/office/2007/relationships/hdphoto" Target="../media/hdphoto6.wdp"/><Relationship Id="rId10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4.wdp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jpeg"/><Relationship Id="rId11" Type="http://schemas.microsoft.com/office/2007/relationships/hdphoto" Target="../media/hdphoto6.wdp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5.wdp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4.wdp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jpeg"/><Relationship Id="rId11" Type="http://schemas.microsoft.com/office/2007/relationships/hdphoto" Target="../media/hdphoto6.wdp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5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4.wdp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jpeg"/><Relationship Id="rId11" Type="http://schemas.microsoft.com/office/2007/relationships/hdphoto" Target="../media/hdphoto6.wdp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5.wdp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4.wdp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jpeg"/><Relationship Id="rId11" Type="http://schemas.microsoft.com/office/2007/relationships/hdphoto" Target="../media/hdphoto6.wdp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5.wdp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microsoft.com/office/2007/relationships/hdphoto" Target="../media/hdphoto2.wdp"/><Relationship Id="rId10" Type="http://schemas.openxmlformats.org/officeDocument/2006/relationships/image" Target="../media/image1.jpeg"/><Relationship Id="rId4" Type="http://schemas.openxmlformats.org/officeDocument/2006/relationships/image" Target="../media/image2.png"/><Relationship Id="rId9" Type="http://schemas.microsoft.com/office/2007/relationships/hdphoto" Target="../media/hdphoto6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/>
          <a:stretch/>
        </p:blipFill>
        <p:spPr>
          <a:xfrm>
            <a:off x="3491880" y="3573016"/>
            <a:ext cx="5610200" cy="3240360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292100"/>
          </a:effectLst>
        </p:spPr>
      </p:pic>
      <p:pic>
        <p:nvPicPr>
          <p:cNvPr id="13" name="Picture 2"/>
          <p:cNvPicPr>
            <a:picLocks noChangeAspect="1" noChangeArrowheads="1"/>
          </p:cNvPicPr>
          <p:nvPr userDrawn="1"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01" t="17951" r="2700" b="65605"/>
          <a:stretch/>
        </p:blipFill>
        <p:spPr bwMode="auto">
          <a:xfrm>
            <a:off x="1835696" y="-31204"/>
            <a:ext cx="7308304" cy="980296"/>
          </a:xfrm>
          <a:prstGeom prst="rect">
            <a:avLst/>
          </a:prstGeom>
          <a:noFill/>
          <a:ln>
            <a:noFill/>
          </a:ln>
          <a:effectLst>
            <a:softEdge rad="2286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11560" y="1268760"/>
            <a:ext cx="7772400" cy="1470025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75656" y="306896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2018/1/31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65473"/>
            <a:ext cx="3791197" cy="883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2018/1/31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2018/1/31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402" t="26059" r="22032" b="64884"/>
          <a:stretch/>
        </p:blipFill>
        <p:spPr bwMode="auto">
          <a:xfrm>
            <a:off x="0" y="771525"/>
            <a:ext cx="9144000" cy="77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10"/>
          <p:cNvPicPr>
            <a:picLocks noChangeAspect="1"/>
          </p:cNvPicPr>
          <p:nvPr userDrawn="1"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67" r="46250"/>
          <a:stretch/>
        </p:blipFill>
        <p:spPr>
          <a:xfrm>
            <a:off x="-180528" y="4005064"/>
            <a:ext cx="4095750" cy="2933700"/>
          </a:xfrm>
          <a:prstGeom prst="rect">
            <a:avLst/>
          </a:prstGeom>
          <a:effectLst>
            <a:softEdge rad="355600"/>
          </a:effectLst>
        </p:spPr>
      </p:pic>
      <p:pic>
        <p:nvPicPr>
          <p:cNvPr id="10" name="圖片 9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6165304"/>
            <a:ext cx="1512168" cy="57120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Texturizer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5797238"/>
            <a:ext cx="948001" cy="93999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01" t="17951" r="2700" b="65605"/>
          <a:stretch/>
        </p:blipFill>
        <p:spPr bwMode="auto">
          <a:xfrm>
            <a:off x="-180528" y="-99392"/>
            <a:ext cx="9521824" cy="1368152"/>
          </a:xfrm>
          <a:prstGeom prst="rect">
            <a:avLst/>
          </a:prstGeom>
          <a:noFill/>
          <a:ln>
            <a:noFill/>
          </a:ln>
          <a:effectLst>
            <a:softEdge rad="2286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5584" y="10671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2018/1/31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6166921"/>
            <a:ext cx="1512168" cy="57120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5747561"/>
            <a:ext cx="948001" cy="93999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 userDrawn="1"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67" r="46250"/>
          <a:stretch/>
        </p:blipFill>
        <p:spPr>
          <a:xfrm>
            <a:off x="-180528" y="4005064"/>
            <a:ext cx="4095750" cy="2933700"/>
          </a:xfrm>
          <a:prstGeom prst="rect">
            <a:avLst/>
          </a:prstGeom>
          <a:effectLst>
            <a:softEdge rad="355600"/>
          </a:effectLst>
        </p:spPr>
      </p:pic>
      <p:pic>
        <p:nvPicPr>
          <p:cNvPr id="13" name="Picture 2"/>
          <p:cNvPicPr>
            <a:picLocks noChangeAspect="1" noChangeArrowheads="1"/>
          </p:cNvPicPr>
          <p:nvPr userDrawn="1"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01" t="17951" r="2700" b="65605"/>
          <a:stretch/>
        </p:blipFill>
        <p:spPr bwMode="auto">
          <a:xfrm>
            <a:off x="-180528" y="-99392"/>
            <a:ext cx="9521824" cy="1368152"/>
          </a:xfrm>
          <a:prstGeom prst="rect">
            <a:avLst/>
          </a:prstGeom>
          <a:noFill/>
          <a:ln>
            <a:noFill/>
          </a:ln>
          <a:effectLst>
            <a:softEdge rad="2286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402" t="26059" r="22032" b="64884"/>
          <a:stretch/>
        </p:blipFill>
        <p:spPr bwMode="auto">
          <a:xfrm>
            <a:off x="0" y="771525"/>
            <a:ext cx="9144000" cy="77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2018/1/31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402" t="26059" r="22032" b="64884"/>
          <a:stretch/>
        </p:blipFill>
        <p:spPr bwMode="auto">
          <a:xfrm>
            <a:off x="0" y="771525"/>
            <a:ext cx="9144000" cy="77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 userDrawn="1"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01" t="17951" r="2700" b="65605"/>
          <a:stretch/>
        </p:blipFill>
        <p:spPr bwMode="auto">
          <a:xfrm>
            <a:off x="-180528" y="-99392"/>
            <a:ext cx="9521824" cy="1368152"/>
          </a:xfrm>
          <a:prstGeom prst="rect">
            <a:avLst/>
          </a:prstGeom>
          <a:noFill/>
          <a:ln>
            <a:noFill/>
          </a:ln>
          <a:effectLst>
            <a:softEdge rad="2286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圖片 27"/>
          <p:cNvPicPr>
            <a:picLocks noChangeAspect="1"/>
          </p:cNvPicPr>
          <p:nvPr userDrawn="1"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67" r="46250"/>
          <a:stretch/>
        </p:blipFill>
        <p:spPr>
          <a:xfrm>
            <a:off x="0" y="3910012"/>
            <a:ext cx="4095750" cy="2933700"/>
          </a:xfrm>
          <a:prstGeom prst="rect">
            <a:avLst/>
          </a:prstGeom>
          <a:effectLst>
            <a:softEdge rad="355600"/>
          </a:effectLst>
        </p:spPr>
      </p:pic>
      <p:pic>
        <p:nvPicPr>
          <p:cNvPr id="29" name="圖片 28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432" y="6186124"/>
            <a:ext cx="1512168" cy="571205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 userDrawn="1"/>
        </p:nvPicPr>
        <p:blipFill>
          <a:blip r:embed="rId10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Texturizer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147" y="5815716"/>
            <a:ext cx="948001" cy="93999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2018/1/31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402" t="26059" r="22032" b="64884"/>
          <a:stretch/>
        </p:blipFill>
        <p:spPr bwMode="auto">
          <a:xfrm>
            <a:off x="0" y="771525"/>
            <a:ext cx="9144000" cy="77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 userDrawn="1"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01" t="17951" r="2700" b="65605"/>
          <a:stretch/>
        </p:blipFill>
        <p:spPr bwMode="auto">
          <a:xfrm>
            <a:off x="-180528" y="-99392"/>
            <a:ext cx="9521824" cy="1368152"/>
          </a:xfrm>
          <a:prstGeom prst="rect">
            <a:avLst/>
          </a:prstGeom>
          <a:noFill/>
          <a:ln>
            <a:noFill/>
          </a:ln>
          <a:effectLst>
            <a:softEdge rad="2286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67" r="46250"/>
          <a:stretch/>
        </p:blipFill>
        <p:spPr>
          <a:xfrm>
            <a:off x="28161" y="3940175"/>
            <a:ext cx="4095750" cy="2933700"/>
          </a:xfrm>
          <a:prstGeom prst="rect">
            <a:avLst/>
          </a:prstGeom>
          <a:effectLst>
            <a:softEdge rad="355600"/>
          </a:effectLst>
        </p:spPr>
      </p:pic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6182203"/>
            <a:ext cx="1512168" cy="57120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10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Texturizer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5825543"/>
            <a:ext cx="948001" cy="93999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2018/1/31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2018/1/31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402" t="26059" r="22032" b="64884"/>
          <a:stretch/>
        </p:blipFill>
        <p:spPr bwMode="auto">
          <a:xfrm>
            <a:off x="0" y="771525"/>
            <a:ext cx="9144000" cy="77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01" t="17951" r="2700" b="65605"/>
          <a:stretch/>
        </p:blipFill>
        <p:spPr bwMode="auto">
          <a:xfrm>
            <a:off x="-180528" y="-99392"/>
            <a:ext cx="9521824" cy="1368152"/>
          </a:xfrm>
          <a:prstGeom prst="rect">
            <a:avLst/>
          </a:prstGeom>
          <a:noFill/>
          <a:ln>
            <a:noFill/>
          </a:ln>
          <a:effectLst>
            <a:softEdge rad="2286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67" r="46250"/>
          <a:stretch/>
        </p:blipFill>
        <p:spPr>
          <a:xfrm>
            <a:off x="0" y="3759919"/>
            <a:ext cx="4095750" cy="2933700"/>
          </a:xfrm>
          <a:prstGeom prst="rect">
            <a:avLst/>
          </a:prstGeom>
          <a:effectLst>
            <a:softEdge rad="355600"/>
          </a:effectLst>
        </p:spPr>
      </p:pic>
      <p:pic>
        <p:nvPicPr>
          <p:cNvPr id="5" name="圖片 4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6153685"/>
            <a:ext cx="1512168" cy="57120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 userDrawn="1"/>
        </p:nvPicPr>
        <p:blipFill>
          <a:blip r:embed="rId10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Texturizer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34" y="5809152"/>
            <a:ext cx="948001" cy="939990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2018/1/31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944688" y="49530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944688" y="55197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日期版面配置區 4"/>
          <p:cNvSpPr txBox="1">
            <a:spLocks/>
          </p:cNvSpPr>
          <p:nvPr userDrawn="1"/>
        </p:nvSpPr>
        <p:spPr>
          <a:xfrm>
            <a:off x="609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BEAD13-0566-4C6C-97E7-55F17F24B09F}" type="datetimeFigureOut">
              <a:rPr lang="zh-TW" altLang="en-US" smtClean="0"/>
              <a:pPr/>
              <a:t>2018/1/31</a:t>
            </a:fld>
            <a:endParaRPr lang="zh-TW" altLang="en-US"/>
          </a:p>
        </p:txBody>
      </p:sp>
      <p:sp>
        <p:nvSpPr>
          <p:cNvPr id="13" name="投影片編號版面配置區 6"/>
          <p:cNvSpPr txBox="1">
            <a:spLocks/>
          </p:cNvSpPr>
          <p:nvPr userDrawn="1"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402" t="26059" r="22032" b="64884"/>
          <a:stretch/>
        </p:blipFill>
        <p:spPr bwMode="auto">
          <a:xfrm>
            <a:off x="0" y="771525"/>
            <a:ext cx="9144000" cy="77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 userDrawn="1"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01" t="17951" r="2700" b="65605"/>
          <a:stretch/>
        </p:blipFill>
        <p:spPr bwMode="auto">
          <a:xfrm>
            <a:off x="-180528" y="-99392"/>
            <a:ext cx="9521824" cy="1368152"/>
          </a:xfrm>
          <a:prstGeom prst="rect">
            <a:avLst/>
          </a:prstGeom>
          <a:noFill/>
          <a:ln>
            <a:noFill/>
          </a:ln>
          <a:effectLst>
            <a:softEdge rad="2286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67" r="46250"/>
          <a:stretch/>
        </p:blipFill>
        <p:spPr>
          <a:xfrm>
            <a:off x="9830" y="3778764"/>
            <a:ext cx="4095750" cy="2933700"/>
          </a:xfrm>
          <a:prstGeom prst="rect">
            <a:avLst/>
          </a:prstGeom>
          <a:effectLst>
            <a:softEdge rad="355600"/>
          </a:effectLst>
        </p:spPr>
      </p:pic>
      <p:pic>
        <p:nvPicPr>
          <p:cNvPr id="9" name="圖片 8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6190543"/>
            <a:ext cx="1512168" cy="57120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 userDrawn="1"/>
        </p:nvPicPr>
        <p:blipFill>
          <a:blip r:embed="rId10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Texturizer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825" y="5815921"/>
            <a:ext cx="948001" cy="93999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2018/1/31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402" t="26059" r="22032" b="64884"/>
          <a:stretch/>
        </p:blipFill>
        <p:spPr bwMode="auto">
          <a:xfrm>
            <a:off x="0" y="771525"/>
            <a:ext cx="9144000" cy="77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 userDrawn="1"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01" t="17951" r="2700" b="65605"/>
          <a:stretch/>
        </p:blipFill>
        <p:spPr bwMode="auto">
          <a:xfrm>
            <a:off x="-180528" y="-99392"/>
            <a:ext cx="9521824" cy="1368152"/>
          </a:xfrm>
          <a:prstGeom prst="rect">
            <a:avLst/>
          </a:prstGeom>
          <a:noFill/>
          <a:ln>
            <a:noFill/>
          </a:ln>
          <a:effectLst>
            <a:softEdge rad="2286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8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6190543"/>
            <a:ext cx="1512168" cy="57120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 userDrawn="1"/>
        </p:nvPicPr>
        <p:blipFill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Texturizer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825" y="5815921"/>
            <a:ext cx="948001" cy="93999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67" r="46250"/>
          <a:stretch/>
        </p:blipFill>
        <p:spPr>
          <a:xfrm>
            <a:off x="9830" y="3778764"/>
            <a:ext cx="4095750" cy="2933700"/>
          </a:xfrm>
          <a:prstGeom prst="rect">
            <a:avLst/>
          </a:prstGeom>
          <a:effectLst>
            <a:softEdge rad="355600"/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2018/1/31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日期版面配置區 4"/>
          <p:cNvSpPr txBox="1">
            <a:spLocks/>
          </p:cNvSpPr>
          <p:nvPr userDrawn="1"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BEAD13-0566-4C6C-97E7-55F17F24B09F}" type="datetimeFigureOut">
              <a:rPr lang="zh-TW" altLang="en-US" smtClean="0"/>
              <a:pPr/>
              <a:t>2018/1/31</a:t>
            </a:fld>
            <a:endParaRPr lang="zh-TW" altLang="en-US"/>
          </a:p>
        </p:txBody>
      </p:sp>
      <p:sp>
        <p:nvSpPr>
          <p:cNvPr id="12" name="投影片編號版面配置區 6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2018/1/31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ind/cs/1/au:+He_K/0/1/0/all/0/1" TargetMode="External"/><Relationship Id="rId2" Type="http://schemas.openxmlformats.org/officeDocument/2006/relationships/hyperlink" Target="https://arxiv.org/find/cs/1/au:+Ren_S/0/1/0/all/0/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find/cs/1/au:+Sun_J/0/1/0/all/0/1" TargetMode="External"/><Relationship Id="rId4" Type="http://schemas.openxmlformats.org/officeDocument/2006/relationships/hyperlink" Target="https://arxiv.org/find/cs/1/au:+Girshick_R/0/1/0/all/0/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sz="14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1000" b="1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400" dirty="0" smtClean="0"/>
              <a:t>Content1</a:t>
            </a:r>
            <a:r>
              <a:rPr lang="zh-TW" altLang="en-US" sz="2400" dirty="0" smtClean="0"/>
              <a:t>：（</a:t>
            </a:r>
            <a:r>
              <a:rPr lang="en-US" altLang="zh-TW" sz="2400" dirty="0" smtClean="0"/>
              <a:t>FCN</a:t>
            </a:r>
            <a:r>
              <a:rPr lang="zh-TW" altLang="en-US" sz="2400" dirty="0" smtClean="0"/>
              <a:t>）</a:t>
            </a:r>
            <a:endParaRPr lang="en-US" altLang="zh-TW" sz="2400" dirty="0" smtClean="0"/>
          </a:p>
          <a:p>
            <a:r>
              <a:rPr lang="en-US" altLang="zh-TW" sz="2400" dirty="0" smtClean="0">
                <a:solidFill>
                  <a:srgbClr val="FF0000"/>
                </a:solidFill>
              </a:rPr>
              <a:t>Semantic </a:t>
            </a:r>
            <a:r>
              <a:rPr lang="en-US" altLang="zh-TW" sz="2400" dirty="0">
                <a:solidFill>
                  <a:srgbClr val="FF0000"/>
                </a:solidFill>
              </a:rPr>
              <a:t>Segmentation</a:t>
            </a:r>
            <a:r>
              <a:rPr lang="zh-TW" altLang="en-US" sz="2400" dirty="0">
                <a:solidFill>
                  <a:srgbClr val="FF0000"/>
                </a:solidFill>
              </a:rPr>
              <a:t>：</a:t>
            </a: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 smtClean="0"/>
              <a:t>Fully </a:t>
            </a:r>
            <a:r>
              <a:rPr lang="en-US" altLang="zh-TW" sz="2400" dirty="0"/>
              <a:t>Convolutional Networks for Semantic </a:t>
            </a:r>
            <a:r>
              <a:rPr lang="en-US" altLang="zh-TW" sz="2400" dirty="0" smtClean="0"/>
              <a:t>Segmentation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Content2</a:t>
            </a:r>
            <a:r>
              <a:rPr lang="zh-TW" altLang="en-US" sz="2400" dirty="0" smtClean="0"/>
              <a:t>（</a:t>
            </a:r>
            <a:r>
              <a:rPr lang="en-US" altLang="zh-TW" sz="2400" dirty="0" smtClean="0"/>
              <a:t>RCNN</a:t>
            </a:r>
            <a:r>
              <a:rPr lang="zh-TW" altLang="en-US" sz="2400" dirty="0" smtClean="0"/>
              <a:t>）</a:t>
            </a:r>
            <a:endParaRPr lang="en-US" altLang="zh-TW" sz="2400" dirty="0" smtClean="0"/>
          </a:p>
          <a:p>
            <a:r>
              <a:rPr lang="en-US" altLang="zh-TW" sz="2400" dirty="0">
                <a:solidFill>
                  <a:srgbClr val="FF0000"/>
                </a:solidFill>
              </a:rPr>
              <a:t>Object Detection</a:t>
            </a:r>
            <a:r>
              <a:rPr lang="zh-TW" altLang="en-US" sz="2400" dirty="0">
                <a:solidFill>
                  <a:srgbClr val="FF0000"/>
                </a:solidFill>
              </a:rPr>
              <a:t>：</a:t>
            </a: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 smtClean="0"/>
              <a:t>Rich </a:t>
            </a:r>
            <a:r>
              <a:rPr lang="en-US" altLang="zh-TW" sz="2400" dirty="0"/>
              <a:t>feature hierarchies for accurate object detection and semantic </a:t>
            </a:r>
            <a:r>
              <a:rPr lang="en-US" altLang="zh-TW" sz="2400" dirty="0" smtClean="0"/>
              <a:t>segmentation</a:t>
            </a:r>
          </a:p>
          <a:p>
            <a:endParaRPr lang="en-US" altLang="zh-TW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5767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Semantic Segmentation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無人</a:t>
            </a:r>
            <a:r>
              <a:rPr lang="zh-TW" altLang="en-US" sz="2400" dirty="0" smtClean="0"/>
              <a:t>車：</a:t>
            </a:r>
            <a:r>
              <a:rPr lang="en-US" altLang="zh-TW" sz="2400" dirty="0" err="1" smtClean="0"/>
              <a:t>SegNet</a:t>
            </a:r>
            <a:endParaRPr lang="zh-TW" altLang="en-US" sz="2400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83" y="2060848"/>
            <a:ext cx="7126700" cy="2031557"/>
          </a:xfrm>
          <a:prstGeom prst="rect">
            <a:avLst/>
          </a:prstGeom>
        </p:spPr>
      </p:pic>
      <p:pic>
        <p:nvPicPr>
          <p:cNvPr id="5" name="Picture 2" descr="http://img.blog.csdn.net/20161218142438851?watermark/2/text/aHR0cDovL2Jsb2cuY3Nkbi5uZXQvRmF0ZV9mamg=/font/5a6L5L2T/fontsize/400/fill/I0JBQkFCMA==/dissolve/70/gravity/SouthEast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83" y="4065201"/>
            <a:ext cx="7033677" cy="256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6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 Detection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What is Object Detection</a:t>
            </a:r>
            <a:r>
              <a:rPr lang="zh-TW" altLang="en-US" sz="2000" dirty="0"/>
              <a:t>？</a:t>
            </a:r>
            <a:r>
              <a:rPr lang="en-US" altLang="zh-TW" sz="2000" dirty="0">
                <a:sym typeface="Wingdings" panose="05000000000000000000" pitchFamily="2" charset="2"/>
              </a:rPr>
              <a:t> </a:t>
            </a:r>
            <a:r>
              <a:rPr lang="zh-TW" altLang="en-US" sz="2000" dirty="0">
                <a:sym typeface="Wingdings" panose="05000000000000000000" pitchFamily="2" charset="2"/>
              </a:rPr>
              <a:t>在一張圖片中找出想找的物體</a:t>
            </a:r>
            <a:endParaRPr lang="zh-TW" altLang="en-US" sz="2000" dirty="0"/>
          </a:p>
          <a:p>
            <a:endParaRPr lang="zh-TW" altLang="en-US" dirty="0"/>
          </a:p>
        </p:txBody>
      </p:sp>
      <p:pic>
        <p:nvPicPr>
          <p:cNvPr id="4" name="Picture 2" descr="https://chaosmail.github.io/images/deep-learning/recogni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43" y="2206533"/>
            <a:ext cx="3751334" cy="259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dius.imgix.net/2016/12/deep-learning-4.png?w=7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98518"/>
            <a:ext cx="3501867" cy="263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604642" y="5411500"/>
            <a:ext cx="2674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WHAT’S the difference </a:t>
            </a:r>
            <a:r>
              <a:rPr lang="zh-TW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61922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 Detection</a:t>
            </a:r>
            <a:r>
              <a:rPr lang="zh-TW" altLang="en-US" dirty="0"/>
              <a:t>：</a:t>
            </a:r>
            <a:r>
              <a:rPr lang="en-US" altLang="zh-TW" dirty="0"/>
              <a:t>R-CNN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How to DO</a:t>
            </a:r>
            <a:r>
              <a:rPr lang="zh-TW" altLang="en-US" sz="2000" dirty="0"/>
              <a:t>：</a:t>
            </a:r>
            <a:endParaRPr lang="en-US" altLang="zh-TW" sz="2000" dirty="0"/>
          </a:p>
          <a:p>
            <a:r>
              <a:rPr lang="en-US" altLang="zh-TW" sz="2000" dirty="0">
                <a:solidFill>
                  <a:srgbClr val="FF0000"/>
                </a:solidFill>
              </a:rPr>
              <a:t>1.</a:t>
            </a:r>
            <a:r>
              <a:rPr lang="zh-TW" altLang="en-US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Get ROIs</a:t>
            </a:r>
            <a:r>
              <a:rPr lang="zh-TW" altLang="en-US" sz="2000" dirty="0"/>
              <a:t>：</a:t>
            </a:r>
            <a:r>
              <a:rPr lang="en-US" altLang="zh-TW" sz="2000" dirty="0"/>
              <a:t>Selective Search</a:t>
            </a:r>
          </a:p>
          <a:p>
            <a:r>
              <a:rPr lang="zh-TW" altLang="en-US" sz="2000" dirty="0"/>
              <a:t>基於相近顏色</a:t>
            </a:r>
            <a:r>
              <a:rPr lang="en-US" altLang="zh-TW" sz="2000" dirty="0"/>
              <a:t>/</a:t>
            </a:r>
            <a:r>
              <a:rPr lang="zh-TW" altLang="en-US" sz="2000" dirty="0"/>
              <a:t>紋理等影像特徵</a:t>
            </a:r>
            <a:endParaRPr lang="en-US" altLang="zh-TW" sz="2000" dirty="0"/>
          </a:p>
          <a:p>
            <a:r>
              <a:rPr lang="zh-TW" altLang="en-US" sz="2000" dirty="0"/>
              <a:t>進行像素與像素的合併</a:t>
            </a:r>
            <a:endParaRPr lang="en-US" altLang="zh-TW" sz="2000" dirty="0"/>
          </a:p>
          <a:p>
            <a:r>
              <a:rPr lang="zh-TW" altLang="en-US" sz="2000" dirty="0"/>
              <a:t>過濾出約</a:t>
            </a:r>
            <a:r>
              <a:rPr lang="en-US" altLang="zh-TW" sz="2000" dirty="0"/>
              <a:t>2000</a:t>
            </a:r>
            <a:r>
              <a:rPr lang="zh-TW" altLang="en-US" sz="2000" dirty="0"/>
              <a:t>張</a:t>
            </a:r>
            <a:r>
              <a:rPr lang="en-US" altLang="zh-TW" sz="2000" dirty="0"/>
              <a:t>proposal</a:t>
            </a:r>
          </a:p>
          <a:p>
            <a:endParaRPr lang="en-US" altLang="zh-TW" sz="2000" dirty="0"/>
          </a:p>
          <a:p>
            <a:r>
              <a:rPr lang="en-US" altLang="zh-TW" sz="2000" dirty="0">
                <a:solidFill>
                  <a:srgbClr val="FF0000"/>
                </a:solidFill>
              </a:rPr>
              <a:t>2. </a:t>
            </a:r>
            <a:r>
              <a:rPr lang="zh-TW" altLang="en-US" sz="2000" dirty="0">
                <a:solidFill>
                  <a:srgbClr val="FF0000"/>
                </a:solidFill>
              </a:rPr>
              <a:t>丟進</a:t>
            </a:r>
            <a:r>
              <a:rPr lang="en-US" altLang="zh-TW" sz="2000" dirty="0">
                <a:solidFill>
                  <a:srgbClr val="FF0000"/>
                </a:solidFill>
              </a:rPr>
              <a:t>CNN</a:t>
            </a:r>
            <a:r>
              <a:rPr lang="zh-TW" altLang="en-US" sz="2000" dirty="0">
                <a:solidFill>
                  <a:srgbClr val="FF0000"/>
                </a:solidFill>
              </a:rPr>
              <a:t>處理</a:t>
            </a:r>
            <a:endParaRPr lang="en-US" altLang="zh-TW" sz="2000" dirty="0">
              <a:solidFill>
                <a:srgbClr val="FF0000"/>
              </a:solidFill>
            </a:endParaRPr>
          </a:p>
          <a:p>
            <a:endParaRPr lang="en-US" altLang="zh-TW" sz="2000" dirty="0">
              <a:solidFill>
                <a:srgbClr val="FF0000"/>
              </a:solidFill>
            </a:endParaRPr>
          </a:p>
          <a:p>
            <a:r>
              <a:rPr lang="en-US" altLang="zh-TW" sz="2000" dirty="0">
                <a:solidFill>
                  <a:srgbClr val="FF0000"/>
                </a:solidFill>
              </a:rPr>
              <a:t>3.</a:t>
            </a:r>
            <a:r>
              <a:rPr lang="zh-TW" altLang="en-US" sz="2000" dirty="0">
                <a:solidFill>
                  <a:srgbClr val="FF0000"/>
                </a:solidFill>
              </a:rPr>
              <a:t>再一一檢查是不是某東西</a:t>
            </a:r>
            <a:r>
              <a:rPr lang="en-US" altLang="zh-TW" sz="2000" dirty="0">
                <a:solidFill>
                  <a:srgbClr val="FF0000"/>
                </a:solidFill>
              </a:rPr>
              <a:t>(SVM)</a:t>
            </a:r>
          </a:p>
          <a:p>
            <a:endParaRPr lang="en-US" altLang="zh-TW" sz="2000" dirty="0">
              <a:solidFill>
                <a:srgbClr val="FF0000"/>
              </a:solidFill>
            </a:endParaRPr>
          </a:p>
          <a:p>
            <a:r>
              <a:rPr lang="en-US" altLang="zh-TW" sz="2000" dirty="0">
                <a:solidFill>
                  <a:srgbClr val="FF0000"/>
                </a:solidFill>
              </a:rPr>
              <a:t>4.</a:t>
            </a:r>
            <a:r>
              <a:rPr lang="zh-TW" altLang="en-US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Bounding box regression</a:t>
            </a:r>
          </a:p>
          <a:p>
            <a:r>
              <a:rPr lang="en-US" altLang="zh-TW" sz="2000" dirty="0"/>
              <a:t>(predict</a:t>
            </a:r>
            <a:r>
              <a:rPr lang="zh-TW" altLang="en-US" sz="2000" dirty="0"/>
              <a:t>：要做</a:t>
            </a:r>
            <a:r>
              <a:rPr lang="en-US" altLang="zh-TW" sz="2000" dirty="0"/>
              <a:t>non max suppression</a:t>
            </a:r>
            <a:r>
              <a:rPr lang="zh-TW" altLang="en-US" sz="2000" dirty="0"/>
              <a:t>！</a:t>
            </a:r>
            <a:r>
              <a:rPr lang="en-US" altLang="zh-TW" sz="2000" dirty="0"/>
              <a:t>)</a:t>
            </a:r>
          </a:p>
          <a:p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816" y="1844824"/>
            <a:ext cx="3992368" cy="370326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506572" y="6047621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>
                <a:solidFill>
                  <a:srgbClr val="FF0000"/>
                </a:solidFill>
              </a:rPr>
              <a:t>5.</a:t>
            </a:r>
            <a:r>
              <a:rPr lang="zh-TW" altLang="en-US" i="1" dirty="0">
                <a:solidFill>
                  <a:srgbClr val="FF0000"/>
                </a:solidFill>
              </a:rPr>
              <a:t> </a:t>
            </a:r>
            <a:r>
              <a:rPr lang="en-US" altLang="zh-TW" i="1" dirty="0">
                <a:solidFill>
                  <a:srgbClr val="FF0000"/>
                </a:solidFill>
              </a:rPr>
              <a:t>What’s the Problem</a:t>
            </a:r>
            <a:r>
              <a:rPr lang="zh-TW" altLang="en-US" i="1" dirty="0">
                <a:solidFill>
                  <a:srgbClr val="FF0000"/>
                </a:solidFill>
              </a:rPr>
              <a:t>？   速度：</a:t>
            </a:r>
            <a:r>
              <a:rPr lang="en-US" altLang="zh-TW" i="1" dirty="0">
                <a:solidFill>
                  <a:srgbClr val="FF0000"/>
                </a:solidFill>
              </a:rPr>
              <a:t>47</a:t>
            </a:r>
            <a:r>
              <a:rPr lang="zh-TW" altLang="en-US" i="1" dirty="0">
                <a:solidFill>
                  <a:srgbClr val="FF0000"/>
                </a:solidFill>
              </a:rPr>
              <a:t>秒</a:t>
            </a:r>
            <a:r>
              <a:rPr lang="en-US" altLang="zh-TW" i="1" dirty="0">
                <a:solidFill>
                  <a:srgbClr val="FF0000"/>
                </a:solidFill>
              </a:rPr>
              <a:t>1</a:t>
            </a:r>
            <a:r>
              <a:rPr lang="zh-TW" altLang="en-US" i="1" dirty="0">
                <a:solidFill>
                  <a:srgbClr val="FF0000"/>
                </a:solidFill>
              </a:rPr>
              <a:t>張！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00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 </a:t>
            </a:r>
            <a:r>
              <a:rPr lang="en-US" altLang="zh-TW" dirty="0" smtClean="0"/>
              <a:t>Detection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>
                <a:solidFill>
                  <a:srgbClr val="0070C0"/>
                </a:solidFill>
              </a:rPr>
              <a:t>Single Image Haze Removal Using Dark Channel Prior</a:t>
            </a:r>
          </a:p>
          <a:p>
            <a:r>
              <a:rPr lang="en-US" altLang="zh-TW" sz="1800" dirty="0"/>
              <a:t>2009</a:t>
            </a:r>
            <a:r>
              <a:rPr lang="zh-TW" altLang="en-US" sz="1800" dirty="0"/>
              <a:t> </a:t>
            </a:r>
            <a:r>
              <a:rPr lang="en-US" altLang="zh-TW" sz="1800" dirty="0"/>
              <a:t>CVPR</a:t>
            </a:r>
            <a:r>
              <a:rPr lang="zh-TW" altLang="en-US" sz="1800" dirty="0"/>
              <a:t> </a:t>
            </a:r>
            <a:r>
              <a:rPr lang="en-US" altLang="zh-TW" sz="1800" dirty="0"/>
              <a:t>BEST</a:t>
            </a:r>
            <a:r>
              <a:rPr lang="zh-TW" altLang="en-US" sz="1800" dirty="0"/>
              <a:t> </a:t>
            </a:r>
            <a:r>
              <a:rPr lang="en-US" altLang="zh-TW" sz="1800" dirty="0"/>
              <a:t>PAPER</a:t>
            </a:r>
          </a:p>
          <a:p>
            <a:endParaRPr lang="en-US" altLang="zh-TW" sz="1800" dirty="0"/>
          </a:p>
          <a:p>
            <a:endParaRPr lang="en-US" altLang="zh-TW" sz="1800" dirty="0" smtClean="0">
              <a:solidFill>
                <a:srgbClr val="0070C0"/>
              </a:solidFill>
            </a:endParaRPr>
          </a:p>
          <a:p>
            <a:r>
              <a:rPr lang="en-US" altLang="zh-TW" sz="1800" dirty="0" smtClean="0">
                <a:solidFill>
                  <a:srgbClr val="0070C0"/>
                </a:solidFill>
              </a:rPr>
              <a:t>Deep </a:t>
            </a:r>
            <a:r>
              <a:rPr lang="en-US" altLang="zh-TW" sz="1800" dirty="0">
                <a:solidFill>
                  <a:srgbClr val="0070C0"/>
                </a:solidFill>
              </a:rPr>
              <a:t>Residual Learning for Image Recognition</a:t>
            </a:r>
          </a:p>
          <a:p>
            <a:r>
              <a:rPr lang="en-US" altLang="zh-TW" sz="1800" dirty="0"/>
              <a:t>2016</a:t>
            </a:r>
            <a:r>
              <a:rPr lang="zh-TW" altLang="en-US" sz="1800" dirty="0"/>
              <a:t> </a:t>
            </a:r>
            <a:r>
              <a:rPr lang="en-US" altLang="zh-TW" sz="1800" dirty="0"/>
              <a:t>CVPR</a:t>
            </a:r>
            <a:r>
              <a:rPr lang="zh-TW" altLang="en-US" sz="1800" dirty="0"/>
              <a:t> </a:t>
            </a:r>
            <a:r>
              <a:rPr lang="en-US" altLang="zh-TW" sz="1800" dirty="0"/>
              <a:t>BEST</a:t>
            </a:r>
            <a:r>
              <a:rPr lang="zh-TW" altLang="en-US" sz="1800" dirty="0"/>
              <a:t> </a:t>
            </a:r>
            <a:r>
              <a:rPr lang="en-US" altLang="zh-TW" sz="1800" dirty="0"/>
              <a:t>PAPER</a:t>
            </a:r>
            <a:endParaRPr lang="zh-TW" altLang="en-US" sz="1800" dirty="0"/>
          </a:p>
          <a:p>
            <a:endParaRPr lang="zh-TW" altLang="en-US" dirty="0"/>
          </a:p>
        </p:txBody>
      </p:sp>
      <p:pic>
        <p:nvPicPr>
          <p:cNvPr id="4" name="Picture 6" descr="http://kaiminghe.com/img/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98" y="3986810"/>
            <a:ext cx="1770021" cy="177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re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406" y="1988840"/>
            <a:ext cx="3611596" cy="461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198" y="4156061"/>
            <a:ext cx="3311769" cy="240713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152" y="5085184"/>
            <a:ext cx="1418380" cy="67413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2276872"/>
            <a:ext cx="633458" cy="68624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42170" y="5809114"/>
            <a:ext cx="1770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何愷明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107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Object Detection</a:t>
            </a:r>
            <a:r>
              <a:rPr lang="zh-TW" altLang="en-US" dirty="0"/>
              <a:t>：</a:t>
            </a:r>
            <a:r>
              <a:rPr lang="en-US" altLang="zh-TW" dirty="0"/>
              <a:t>Fast </a:t>
            </a:r>
            <a:r>
              <a:rPr lang="en-US" altLang="zh-TW" dirty="0" smtClean="0"/>
              <a:t>R-CNN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R-CNN</a:t>
            </a:r>
            <a:r>
              <a:rPr lang="zh-TW" altLang="en-US" sz="1800" dirty="0">
                <a:solidFill>
                  <a:srgbClr val="FF0000"/>
                </a:solidFill>
              </a:rPr>
              <a:t>的缺點</a:t>
            </a:r>
            <a:r>
              <a:rPr lang="zh-TW" altLang="en-US" sz="1800" dirty="0">
                <a:sym typeface="Wingdings" panose="05000000000000000000" pitchFamily="2" charset="2"/>
              </a:rPr>
              <a:t>：重複相同的工作且分工雜亂，特別在</a:t>
            </a:r>
            <a:r>
              <a:rPr lang="en-US" altLang="zh-TW" sz="1800" dirty="0">
                <a:sym typeface="Wingdings" panose="05000000000000000000" pitchFamily="2" charset="2"/>
              </a:rPr>
              <a:t>CNN</a:t>
            </a:r>
            <a:r>
              <a:rPr lang="zh-TW" altLang="en-US" sz="1800" dirty="0">
                <a:sym typeface="Wingdings" panose="05000000000000000000" pitchFamily="2" charset="2"/>
              </a:rPr>
              <a:t>的部分</a:t>
            </a:r>
            <a:endParaRPr lang="en-US" altLang="zh-TW" sz="1800" dirty="0">
              <a:solidFill>
                <a:srgbClr val="FF0000"/>
              </a:solidFill>
            </a:endParaRPr>
          </a:p>
          <a:p>
            <a:r>
              <a:rPr lang="en-US" altLang="zh-TW" sz="1800" dirty="0">
                <a:solidFill>
                  <a:srgbClr val="FF0000"/>
                </a:solidFill>
              </a:rPr>
              <a:t>SPP NET</a:t>
            </a:r>
            <a:r>
              <a:rPr lang="zh-TW" altLang="en-US" sz="1800" dirty="0"/>
              <a:t>：</a:t>
            </a:r>
            <a:r>
              <a:rPr lang="en-US" altLang="zh-TW" sz="1800" dirty="0">
                <a:solidFill>
                  <a:srgbClr val="FF0000"/>
                </a:solidFill>
              </a:rPr>
              <a:t>Spatial pyramid pooling,</a:t>
            </a:r>
          </a:p>
          <a:p>
            <a:r>
              <a:rPr lang="en-US" altLang="zh-TW" sz="1800" dirty="0"/>
              <a:t>                    Using of </a:t>
            </a:r>
            <a:r>
              <a:rPr lang="en-US" altLang="zh-TW" sz="1800" dirty="0">
                <a:solidFill>
                  <a:srgbClr val="FF0000"/>
                </a:solidFill>
              </a:rPr>
              <a:t>Feature Map</a:t>
            </a:r>
          </a:p>
          <a:p>
            <a:r>
              <a:rPr lang="en-US" altLang="zh-TW" sz="1800" dirty="0">
                <a:solidFill>
                  <a:srgbClr val="FF0000"/>
                </a:solidFill>
              </a:rPr>
              <a:t>How to DO(FAST R-CNN)</a:t>
            </a:r>
            <a:r>
              <a:rPr lang="zh-TW" altLang="en-US" sz="1800" dirty="0"/>
              <a:t>：</a:t>
            </a:r>
            <a:endParaRPr lang="en-US" altLang="zh-TW" sz="1800" dirty="0"/>
          </a:p>
          <a:p>
            <a:r>
              <a:rPr lang="en-US" altLang="zh-TW" sz="1800" dirty="0"/>
              <a:t>1.</a:t>
            </a:r>
            <a:r>
              <a:rPr lang="zh-TW" altLang="en-US" sz="1800" dirty="0"/>
              <a:t> 計算整張圖的</a:t>
            </a:r>
            <a:r>
              <a:rPr lang="en-US" altLang="zh-TW" sz="1800" dirty="0"/>
              <a:t>Feature Map</a:t>
            </a:r>
          </a:p>
          <a:p>
            <a:r>
              <a:rPr lang="en-US" altLang="zh-TW" sz="1800" dirty="0"/>
              <a:t>2.</a:t>
            </a:r>
            <a:r>
              <a:rPr lang="zh-TW" altLang="en-US" sz="1800" dirty="0"/>
              <a:t> 將</a:t>
            </a:r>
            <a:r>
              <a:rPr lang="en-US" altLang="zh-TW" sz="1800" dirty="0"/>
              <a:t>proposal</a:t>
            </a:r>
            <a:r>
              <a:rPr lang="zh-TW" altLang="en-US" sz="1800" dirty="0"/>
              <a:t> </a:t>
            </a:r>
            <a:r>
              <a:rPr lang="en-US" altLang="zh-TW" sz="1800" dirty="0"/>
              <a:t>box</a:t>
            </a:r>
            <a:r>
              <a:rPr lang="zh-TW" altLang="en-US" sz="1800" dirty="0"/>
              <a:t>在</a:t>
            </a:r>
            <a:r>
              <a:rPr lang="en-US" altLang="zh-TW" sz="1800" dirty="0"/>
              <a:t>Feature Map</a:t>
            </a:r>
            <a:r>
              <a:rPr lang="zh-TW" altLang="en-US" sz="1800" dirty="0"/>
              <a:t>上找到對應區</a:t>
            </a:r>
            <a:endParaRPr lang="en-US" altLang="zh-TW" sz="1800" dirty="0"/>
          </a:p>
          <a:p>
            <a:r>
              <a:rPr lang="en-US" altLang="zh-TW" sz="1800" dirty="0"/>
              <a:t>3. </a:t>
            </a:r>
            <a:r>
              <a:rPr lang="zh-TW" altLang="en-US" sz="1800" dirty="0"/>
              <a:t>提取相同</a:t>
            </a:r>
            <a:r>
              <a:rPr lang="en-US" altLang="zh-TW" sz="1800" dirty="0"/>
              <a:t>SIZE</a:t>
            </a:r>
            <a:r>
              <a:rPr lang="zh-TW" altLang="en-US" sz="1800" dirty="0"/>
              <a:t>的特徵向量</a:t>
            </a:r>
            <a:r>
              <a:rPr lang="en-US" altLang="zh-TW" sz="1800" dirty="0"/>
              <a:t>(Pooling)</a:t>
            </a:r>
          </a:p>
          <a:p>
            <a:r>
              <a:rPr lang="en-US" altLang="zh-TW" sz="1800" dirty="0"/>
              <a:t>4.</a:t>
            </a:r>
            <a:r>
              <a:rPr lang="zh-TW" altLang="en-US" sz="1800" dirty="0"/>
              <a:t> </a:t>
            </a:r>
            <a:r>
              <a:rPr lang="zh-TW" altLang="en-US" sz="1800" dirty="0">
                <a:solidFill>
                  <a:srgbClr val="FF0000"/>
                </a:solidFill>
              </a:rPr>
              <a:t>丟入</a:t>
            </a:r>
            <a:r>
              <a:rPr lang="en-US" altLang="zh-TW" sz="1800" dirty="0">
                <a:solidFill>
                  <a:srgbClr val="FF0000"/>
                </a:solidFill>
              </a:rPr>
              <a:t>NN</a:t>
            </a:r>
            <a:r>
              <a:rPr lang="zh-TW" altLang="en-US" sz="1800" dirty="0">
                <a:solidFill>
                  <a:srgbClr val="FF0000"/>
                </a:solidFill>
              </a:rPr>
              <a:t>產出兩個結果 </a:t>
            </a:r>
            <a:r>
              <a:rPr lang="en-US" altLang="zh-TW" sz="1800" dirty="0">
                <a:solidFill>
                  <a:srgbClr val="FF0000"/>
                </a:solidFill>
              </a:rPr>
              <a:t>(</a:t>
            </a:r>
            <a:r>
              <a:rPr lang="zh-TW" altLang="en-US" sz="1800" dirty="0">
                <a:solidFill>
                  <a:srgbClr val="FF0000"/>
                </a:solidFill>
              </a:rPr>
              <a:t>主要貢獻</a:t>
            </a:r>
            <a:r>
              <a:rPr lang="en-US" altLang="zh-TW" sz="1800" dirty="0">
                <a:solidFill>
                  <a:srgbClr val="FF0000"/>
                </a:solidFill>
              </a:rPr>
              <a:t>)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27" y="4482455"/>
            <a:ext cx="4162425" cy="571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5301208"/>
            <a:ext cx="3041248" cy="1103679"/>
          </a:xfrm>
          <a:prstGeom prst="rect">
            <a:avLst/>
          </a:prstGeom>
        </p:spPr>
      </p:pic>
      <p:pic>
        <p:nvPicPr>
          <p:cNvPr id="6" name="Picture 6" descr="相關圖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916832"/>
            <a:ext cx="2088232" cy="156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900" y="3594081"/>
            <a:ext cx="4112727" cy="326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2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 Detection</a:t>
            </a:r>
            <a:r>
              <a:rPr lang="zh-TW" altLang="en-US" dirty="0"/>
              <a:t>：</a:t>
            </a:r>
            <a:r>
              <a:rPr lang="en-US" altLang="zh-TW" dirty="0"/>
              <a:t>Faster R-CNN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Fast RCNN</a:t>
            </a:r>
            <a:r>
              <a:rPr lang="zh-TW" altLang="en-US" dirty="0">
                <a:solidFill>
                  <a:srgbClr val="FF0000"/>
                </a:solidFill>
              </a:rPr>
              <a:t> 只能做到調整框的誤差</a:t>
            </a:r>
            <a:r>
              <a:rPr lang="zh-TW" altLang="en-US" dirty="0"/>
              <a:t>，但是初始的框選擇仍然不在架構中。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 </a:t>
            </a:r>
            <a:r>
              <a:rPr lang="en-US" altLang="zh-TW" b="1" dirty="0"/>
              <a:t>Faster R-CNN: Towards Real-Time Object Detection with Region Proposal </a:t>
            </a:r>
            <a:r>
              <a:rPr lang="en-US" altLang="zh-TW" b="1" dirty="0" smtClean="0"/>
              <a:t>Networks</a:t>
            </a:r>
          </a:p>
          <a:p>
            <a:r>
              <a:rPr lang="en-US" altLang="zh-TW" b="1" dirty="0" smtClean="0"/>
              <a:t>(</a:t>
            </a:r>
            <a:r>
              <a:rPr lang="en-US" altLang="zh-TW" dirty="0" err="1">
                <a:hlinkClick r:id="rId2"/>
              </a:rPr>
              <a:t>Shaoqing</a:t>
            </a:r>
            <a:r>
              <a:rPr lang="en-US" altLang="zh-TW" dirty="0">
                <a:hlinkClick r:id="rId2"/>
              </a:rPr>
              <a:t> Ren</a:t>
            </a:r>
            <a:r>
              <a:rPr lang="en-US" altLang="zh-TW" dirty="0"/>
              <a:t>, </a:t>
            </a:r>
            <a:r>
              <a:rPr lang="en-US" altLang="zh-TW" dirty="0" err="1">
                <a:hlinkClick r:id="rId3"/>
              </a:rPr>
              <a:t>Kaiming</a:t>
            </a:r>
            <a:r>
              <a:rPr lang="en-US" altLang="zh-TW" dirty="0">
                <a:hlinkClick r:id="rId3"/>
              </a:rPr>
              <a:t> He</a:t>
            </a:r>
            <a:r>
              <a:rPr lang="en-US" altLang="zh-TW" dirty="0"/>
              <a:t>, </a:t>
            </a:r>
            <a:r>
              <a:rPr lang="en-US" altLang="zh-TW" dirty="0">
                <a:hlinkClick r:id="rId4"/>
              </a:rPr>
              <a:t>Ross </a:t>
            </a:r>
            <a:r>
              <a:rPr lang="en-US" altLang="zh-TW" dirty="0" err="1">
                <a:hlinkClick r:id="rId4"/>
              </a:rPr>
              <a:t>Girshick</a:t>
            </a:r>
            <a:r>
              <a:rPr lang="en-US" altLang="zh-TW" dirty="0"/>
              <a:t>, </a:t>
            </a:r>
            <a:r>
              <a:rPr lang="en-US" altLang="zh-TW" dirty="0">
                <a:hlinkClick r:id="rId5"/>
              </a:rPr>
              <a:t>Jian Sun</a:t>
            </a:r>
            <a:r>
              <a:rPr lang="en-US" altLang="zh-TW" dirty="0"/>
              <a:t>, 2015</a:t>
            </a:r>
            <a:r>
              <a:rPr lang="en-US" altLang="zh-TW" b="1" dirty="0"/>
              <a:t>)</a:t>
            </a:r>
          </a:p>
          <a:p>
            <a:endParaRPr lang="en-US" altLang="zh-TW" dirty="0"/>
          </a:p>
          <a:p>
            <a:r>
              <a:rPr lang="en-US" altLang="zh-TW" dirty="0"/>
              <a:t>Faster </a:t>
            </a:r>
            <a:r>
              <a:rPr lang="en-US" altLang="zh-TW" dirty="0" smtClean="0"/>
              <a:t>RCNN</a:t>
            </a:r>
            <a:r>
              <a:rPr lang="zh-TW" altLang="en-US" dirty="0" smtClean="0"/>
              <a:t>：</a:t>
            </a:r>
            <a:r>
              <a:rPr lang="zh-TW" altLang="en-US" dirty="0"/>
              <a:t>將選框這件事交由機器去做。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方法：律定初始化在每個</a:t>
            </a:r>
            <a:r>
              <a:rPr lang="en-US" altLang="zh-TW" dirty="0"/>
              <a:t>FEATURE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上自帶一大批候選框，透過</a:t>
            </a:r>
            <a:r>
              <a:rPr lang="zh-TW" altLang="en-US" dirty="0">
                <a:solidFill>
                  <a:srgbClr val="FF0000"/>
                </a:solidFill>
              </a:rPr>
              <a:t>外掛一個小的</a:t>
            </a:r>
            <a:r>
              <a:rPr lang="en-US" altLang="zh-TW" dirty="0">
                <a:solidFill>
                  <a:srgbClr val="FF0000"/>
                </a:solidFill>
              </a:rPr>
              <a:t>NN</a:t>
            </a:r>
            <a:r>
              <a:rPr lang="zh-TW" altLang="en-US" dirty="0"/>
              <a:t>來訓練它為我們選出</a:t>
            </a:r>
            <a:r>
              <a:rPr lang="en-US" altLang="zh-TW" dirty="0"/>
              <a:t>PROPOSAL</a:t>
            </a:r>
            <a:r>
              <a:rPr lang="zh-TW" altLang="en-US" dirty="0"/>
              <a:t>，再送入後續的</a:t>
            </a:r>
            <a:r>
              <a:rPr lang="en-US" altLang="zh-TW" dirty="0"/>
              <a:t>FAST</a:t>
            </a:r>
            <a:r>
              <a:rPr lang="zh-TW" altLang="en-US" dirty="0"/>
              <a:t> </a:t>
            </a:r>
            <a:r>
              <a:rPr lang="en-US" altLang="zh-TW" dirty="0"/>
              <a:t>RCNN</a:t>
            </a:r>
            <a:r>
              <a:rPr lang="zh-TW" altLang="en-US" dirty="0"/>
              <a:t>！</a:t>
            </a:r>
            <a:br>
              <a:rPr lang="zh-TW" altLang="en-US" dirty="0"/>
            </a:b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001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 Detection</a:t>
            </a:r>
            <a:r>
              <a:rPr lang="zh-TW" altLang="en-US" dirty="0"/>
              <a:t>：</a:t>
            </a:r>
            <a:r>
              <a:rPr lang="en-US" altLang="zh-TW" dirty="0"/>
              <a:t>Faster R-CNN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1800" dirty="0"/>
              <a:t>在</a:t>
            </a:r>
            <a:r>
              <a:rPr lang="en-US" altLang="zh-TW" sz="1800" dirty="0">
                <a:solidFill>
                  <a:srgbClr val="FF0000"/>
                </a:solidFill>
              </a:rPr>
              <a:t>RPN</a:t>
            </a:r>
            <a:r>
              <a:rPr lang="zh-TW" altLang="en-US" sz="1800" dirty="0">
                <a:solidFill>
                  <a:srgbClr val="FF0000"/>
                </a:solidFill>
              </a:rPr>
              <a:t>網路</a:t>
            </a:r>
            <a:r>
              <a:rPr lang="zh-TW" altLang="en-US" sz="1800" dirty="0"/>
              <a:t>中，先對</a:t>
            </a:r>
            <a:r>
              <a:rPr lang="en-US" altLang="zh-TW" sz="1800" dirty="0"/>
              <a:t>FEATURE MAP</a:t>
            </a:r>
            <a:r>
              <a:rPr lang="zh-TW" altLang="en-US" sz="1800" dirty="0"/>
              <a:t>作一次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   </a:t>
            </a:r>
            <a:r>
              <a:rPr lang="en-US" altLang="zh-TW" sz="1800" dirty="0" smtClean="0"/>
              <a:t>   CONVOLUTION</a:t>
            </a:r>
            <a:r>
              <a:rPr lang="zh-TW" altLang="en-US" sz="1800" dirty="0"/>
              <a:t>，</a:t>
            </a:r>
            <a:r>
              <a:rPr lang="en-US" altLang="zh-TW" sz="1800" dirty="0"/>
              <a:t>kernel</a:t>
            </a:r>
            <a:r>
              <a:rPr lang="zh-TW" altLang="en-US" sz="1800" dirty="0"/>
              <a:t>大小對應一個基準</a:t>
            </a:r>
            <a:endParaRPr lang="en-US" altLang="zh-TW" sz="1800" dirty="0"/>
          </a:p>
          <a:p>
            <a:pPr marL="0" indent="0">
              <a:buNone/>
            </a:pPr>
            <a:r>
              <a:rPr lang="zh-TW" altLang="en-US" sz="1800" dirty="0"/>
              <a:t>   </a:t>
            </a:r>
            <a:r>
              <a:rPr lang="zh-TW" altLang="en-US" sz="1800" dirty="0" smtClean="0"/>
              <a:t>   點</a:t>
            </a:r>
            <a:r>
              <a:rPr lang="zh-TW" altLang="en-US" sz="1800" dirty="0"/>
              <a:t>要感知的大小，在論文中</a:t>
            </a:r>
            <a:r>
              <a:rPr lang="zh-TW" altLang="en-US" sz="1800" dirty="0" smtClean="0"/>
              <a:t>認為 </a:t>
            </a:r>
            <a:r>
              <a:rPr lang="en-US" altLang="zh-TW" sz="1800" dirty="0" smtClean="0"/>
              <a:t>n=3</a:t>
            </a:r>
            <a:r>
              <a:rPr lang="zh-TW" altLang="en-US" sz="1800" dirty="0" smtClean="0"/>
              <a:t> 已經</a:t>
            </a:r>
            <a:r>
              <a:rPr lang="zh-TW" altLang="en-US" sz="1800" dirty="0"/>
              <a:t>相</a:t>
            </a:r>
            <a:endParaRPr lang="en-US" altLang="zh-TW" sz="1800" dirty="0"/>
          </a:p>
          <a:p>
            <a:pPr marL="0" indent="0">
              <a:buNone/>
            </a:pPr>
            <a:r>
              <a:rPr lang="zh-TW" altLang="en-US" sz="1800" dirty="0"/>
              <a:t>   </a:t>
            </a:r>
            <a:r>
              <a:rPr lang="zh-TW" altLang="en-US" sz="1800" dirty="0" smtClean="0"/>
              <a:t>   當</a:t>
            </a:r>
            <a:r>
              <a:rPr lang="zh-TW" altLang="en-US" sz="1800" dirty="0"/>
              <a:t>大了。</a:t>
            </a:r>
            <a:endParaRPr lang="en-US" altLang="zh-TW" sz="1800" dirty="0"/>
          </a:p>
          <a:p>
            <a:r>
              <a:rPr lang="zh-TW" altLang="en-US" sz="1800" dirty="0"/>
              <a:t>獲得</a:t>
            </a:r>
            <a:r>
              <a:rPr lang="en-US" altLang="zh-TW" sz="1800" dirty="0"/>
              <a:t>yes or no  /  </a:t>
            </a:r>
            <a:r>
              <a:rPr lang="zh-TW" altLang="en-US" sz="1800" dirty="0"/>
              <a:t>座標誤差作為損失函數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1844824"/>
            <a:ext cx="3257550" cy="41294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12" y="3271376"/>
            <a:ext cx="4648200" cy="12763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49" y="4578558"/>
            <a:ext cx="4667250" cy="123825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24287" y="5826514"/>
            <a:ext cx="6203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where x, y, w, and h denote the box’s center coordinates and its width and height. Variables x, </a:t>
            </a:r>
            <a:r>
              <a:rPr lang="en-US" altLang="zh-TW" sz="1400" dirty="0" err="1"/>
              <a:t>xa</a:t>
            </a:r>
            <a:r>
              <a:rPr lang="en-US" altLang="zh-TW" sz="1400" dirty="0"/>
              <a:t>, and x ∗ are for the predicted box, anchor box, and </a:t>
            </a:r>
            <a:r>
              <a:rPr lang="en-US" altLang="zh-TW" sz="1400" dirty="0" err="1"/>
              <a:t>groundtruth</a:t>
            </a:r>
            <a:r>
              <a:rPr lang="en-US" altLang="zh-TW" sz="1400" dirty="0"/>
              <a:t> box respectively (likewise for y, w, h). This can be thought of as bounding-box regression from an anchor box to a nearby ground-truth box.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5815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 Detection</a:t>
            </a:r>
            <a:r>
              <a:rPr lang="zh-TW" altLang="en-US" dirty="0"/>
              <a:t>：</a:t>
            </a:r>
            <a:r>
              <a:rPr lang="en-US" altLang="zh-TW" dirty="0"/>
              <a:t>Faster R-CNN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000" dirty="0"/>
              <a:t>經過</a:t>
            </a:r>
            <a:r>
              <a:rPr lang="en-US" altLang="zh-TW" sz="2000" dirty="0"/>
              <a:t>convolution</a:t>
            </a:r>
            <a:r>
              <a:rPr lang="zh-TW" altLang="en-US" sz="2000" dirty="0"/>
              <a:t>後會有兩個</a:t>
            </a:r>
            <a:r>
              <a:rPr lang="en-US" altLang="zh-TW" sz="2000" dirty="0"/>
              <a:t>tensor</a:t>
            </a:r>
            <a:r>
              <a:rPr lang="zh-TW" altLang="en-US" sz="2000" dirty="0"/>
              <a:t>輸出，維度分別</a:t>
            </a:r>
            <a:r>
              <a:rPr lang="en-US" altLang="zh-TW" sz="2000" dirty="0"/>
              <a:t>2k</a:t>
            </a:r>
            <a:r>
              <a:rPr lang="zh-TW" altLang="en-US" sz="2000" dirty="0"/>
              <a:t>及</a:t>
            </a:r>
            <a:r>
              <a:rPr lang="en-US" altLang="zh-TW" sz="2000" dirty="0"/>
              <a:t>4k</a:t>
            </a:r>
            <a:r>
              <a:rPr lang="zh-TW" altLang="en-US" sz="2000" dirty="0"/>
              <a:t>，</a:t>
            </a:r>
            <a:r>
              <a:rPr lang="zh-TW" altLang="en-US" sz="2000" dirty="0">
                <a:solidFill>
                  <a:srgbClr val="FF0000"/>
                </a:solidFill>
              </a:rPr>
              <a:t>等於這兩個</a:t>
            </a:r>
            <a:r>
              <a:rPr lang="en-US" altLang="zh-TW" sz="2000" dirty="0">
                <a:solidFill>
                  <a:srgbClr val="FF0000"/>
                </a:solidFill>
              </a:rPr>
              <a:t>tensor</a:t>
            </a:r>
            <a:r>
              <a:rPr lang="zh-TW" altLang="en-US" sz="2000" dirty="0">
                <a:solidFill>
                  <a:srgbClr val="FF0000"/>
                </a:solidFill>
              </a:rPr>
              <a:t>紀錄了所有可能候選框的資訊</a:t>
            </a:r>
            <a:r>
              <a:rPr lang="en-US" altLang="zh-TW" sz="2000" dirty="0"/>
              <a:t>(</a:t>
            </a:r>
            <a:r>
              <a:rPr lang="zh-TW" altLang="en-US" sz="2000" dirty="0"/>
              <a:t>種類 </a:t>
            </a:r>
            <a:r>
              <a:rPr lang="en-US" altLang="zh-TW" sz="2000" dirty="0"/>
              <a:t>and </a:t>
            </a:r>
            <a:r>
              <a:rPr lang="zh-TW" altLang="en-US" sz="2000" dirty="0"/>
              <a:t>位置</a:t>
            </a:r>
            <a:r>
              <a:rPr lang="en-US" altLang="zh-TW" sz="2000" dirty="0"/>
              <a:t>)</a:t>
            </a:r>
          </a:p>
          <a:p>
            <a:pPr marL="0" indent="0">
              <a:buNone/>
            </a:pPr>
            <a:endParaRPr lang="en-US" altLang="zh-TW" sz="2000" dirty="0" smtClean="0"/>
          </a:p>
          <a:p>
            <a:pPr marL="0" indent="0">
              <a:buNone/>
            </a:pPr>
            <a:r>
              <a:rPr lang="en-US" altLang="zh-TW" sz="2000" dirty="0" smtClean="0"/>
              <a:t>This </a:t>
            </a:r>
            <a:r>
              <a:rPr lang="en-US" altLang="zh-TW" sz="2000" dirty="0"/>
              <a:t>architecture is naturally implemented with an n × n </a:t>
            </a:r>
            <a:r>
              <a:rPr lang="en-US" altLang="zh-TW" sz="2000" dirty="0" err="1"/>
              <a:t>conv</a:t>
            </a:r>
            <a:r>
              <a:rPr lang="en-US" altLang="zh-TW" sz="2000" dirty="0"/>
              <a:t> layer followed by </a:t>
            </a:r>
            <a:r>
              <a:rPr lang="en-US" altLang="zh-TW" sz="2000" dirty="0">
                <a:solidFill>
                  <a:srgbClr val="FF0000"/>
                </a:solidFill>
              </a:rPr>
              <a:t>two sibling 1 × 1 </a:t>
            </a:r>
            <a:r>
              <a:rPr lang="en-US" altLang="zh-TW" sz="2000" dirty="0" err="1">
                <a:solidFill>
                  <a:srgbClr val="FF0000"/>
                </a:solidFill>
              </a:rPr>
              <a:t>conv</a:t>
            </a:r>
            <a:r>
              <a:rPr lang="en-US" altLang="zh-TW" sz="2000" dirty="0">
                <a:solidFill>
                  <a:srgbClr val="FF0000"/>
                </a:solidFill>
              </a:rPr>
              <a:t> layers </a:t>
            </a:r>
            <a:r>
              <a:rPr lang="en-US" altLang="zh-TW" sz="2000" dirty="0"/>
              <a:t>(for </a:t>
            </a:r>
            <a:r>
              <a:rPr lang="en-US" altLang="zh-TW" sz="2000" dirty="0" err="1"/>
              <a:t>reg</a:t>
            </a:r>
            <a:r>
              <a:rPr lang="en-US" altLang="zh-TW" sz="2000" dirty="0"/>
              <a:t> and </a:t>
            </a:r>
            <a:r>
              <a:rPr lang="en-US" altLang="zh-TW" sz="2000" dirty="0" err="1"/>
              <a:t>cls</a:t>
            </a:r>
            <a:r>
              <a:rPr lang="en-US" altLang="zh-TW" sz="2000" dirty="0"/>
              <a:t>, respectively). </a:t>
            </a:r>
            <a:endParaRPr lang="zh-TW" altLang="en-US" sz="2000" dirty="0"/>
          </a:p>
          <a:p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477298"/>
            <a:ext cx="5819263" cy="297564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541225" y="4149080"/>
            <a:ext cx="32015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parameters </a:t>
            </a:r>
            <a:r>
              <a:rPr lang="en-US" altLang="zh-TW" sz="1600" dirty="0" smtClean="0"/>
              <a:t>(</a:t>
            </a:r>
            <a:r>
              <a:rPr lang="en-US" altLang="zh-TW" sz="1600" dirty="0"/>
              <a:t>for </a:t>
            </a:r>
            <a:r>
              <a:rPr lang="en-US" altLang="zh-TW" sz="1600" dirty="0" smtClean="0"/>
              <a:t>VGG-16)</a:t>
            </a:r>
            <a:r>
              <a:rPr lang="zh-TW" altLang="en-US" sz="1600" dirty="0" smtClean="0"/>
              <a:t>：</a:t>
            </a:r>
            <a:endParaRPr lang="en-US" altLang="zh-TW" sz="1600" dirty="0" smtClean="0"/>
          </a:p>
          <a:p>
            <a:r>
              <a:rPr lang="en-US" altLang="zh-TW" dirty="0" smtClean="0"/>
              <a:t>512 </a:t>
            </a:r>
            <a:r>
              <a:rPr lang="en-US" altLang="zh-TW" dirty="0"/>
              <a:t>× (4 + 2) × </a:t>
            </a:r>
            <a:r>
              <a:rPr lang="en-US" altLang="zh-TW" dirty="0" smtClean="0"/>
              <a:t>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01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 Detection</a:t>
            </a:r>
            <a:r>
              <a:rPr lang="zh-TW" altLang="en-US" dirty="0"/>
              <a:t>：</a:t>
            </a:r>
            <a:r>
              <a:rPr lang="en-US" altLang="zh-TW" dirty="0"/>
              <a:t>Faster R-CNN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43" y="1600200"/>
            <a:ext cx="8006698" cy="360390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195736" y="3995678"/>
            <a:ext cx="89001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RPN</a:t>
            </a:r>
            <a:r>
              <a:rPr lang="zh-TW" altLang="en-US" dirty="0" smtClean="0"/>
              <a:t>的前向傳遞</a:t>
            </a:r>
            <a:r>
              <a:rPr lang="en-US" altLang="zh-TW" dirty="0" smtClean="0"/>
              <a:t>(</a:t>
            </a:r>
            <a:r>
              <a:rPr lang="zh-TW" altLang="en-US" dirty="0" smtClean="0"/>
              <a:t>框</a:t>
            </a:r>
            <a:r>
              <a:rPr lang="en-US" altLang="zh-TW" dirty="0" smtClean="0"/>
              <a:t>)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r>
              <a:rPr lang="zh-TW" altLang="en-US" dirty="0" smtClean="0"/>
              <a:t>訓練流程：</a:t>
            </a:r>
            <a:endParaRPr lang="en-US" altLang="zh-TW" dirty="0" smtClean="0"/>
          </a:p>
          <a:p>
            <a:r>
              <a:rPr lang="en-US" altLang="zh-TW" dirty="0" smtClean="0"/>
              <a:t>(1)</a:t>
            </a:r>
            <a:r>
              <a:rPr lang="zh-TW" altLang="en-US" dirty="0" smtClean="0"/>
              <a:t> </a:t>
            </a:r>
            <a:r>
              <a:rPr lang="en-US" altLang="zh-TW" dirty="0" smtClean="0"/>
              <a:t>Input</a:t>
            </a:r>
            <a:r>
              <a:rPr lang="zh-TW" altLang="en-US" dirty="0" smtClean="0"/>
              <a:t>框的數量</a:t>
            </a:r>
            <a:r>
              <a:rPr lang="en-US" altLang="zh-TW" dirty="0" smtClean="0"/>
              <a:t> = 60 x 40 x 9 for</a:t>
            </a:r>
            <a:r>
              <a:rPr lang="zh-TW" altLang="en-US" dirty="0" smtClean="0"/>
              <a:t> 每張圖片</a:t>
            </a:r>
            <a:endParaRPr lang="en-US" altLang="zh-TW" dirty="0" smtClean="0"/>
          </a:p>
          <a:p>
            <a:r>
              <a:rPr lang="en-US" altLang="zh-TW" dirty="0" smtClean="0"/>
              <a:t>(2)</a:t>
            </a:r>
            <a:r>
              <a:rPr lang="zh-TW" altLang="en-US" dirty="0" smtClean="0"/>
              <a:t> 忽略</a:t>
            </a:r>
            <a:r>
              <a:rPr lang="en-US" altLang="zh-TW" dirty="0" smtClean="0"/>
              <a:t>cross-boundary anchors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剩下約</a:t>
            </a:r>
            <a:r>
              <a:rPr lang="en-US" altLang="zh-TW" dirty="0" smtClean="0"/>
              <a:t>6000)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(3)</a:t>
            </a:r>
            <a:r>
              <a:rPr lang="zh-TW" altLang="en-US" dirty="0" smtClean="0">
                <a:solidFill>
                  <a:srgbClr val="FF0000"/>
                </a:solidFill>
              </a:rPr>
              <a:t> 每</a:t>
            </a:r>
            <a:r>
              <a:rPr lang="zh-TW" altLang="en-US" dirty="0">
                <a:solidFill>
                  <a:srgbClr val="FF0000"/>
                </a:solidFill>
              </a:rPr>
              <a:t>個</a:t>
            </a:r>
            <a:r>
              <a:rPr lang="en-US" altLang="zh-TW" dirty="0" smtClean="0">
                <a:solidFill>
                  <a:srgbClr val="FF0000"/>
                </a:solidFill>
              </a:rPr>
              <a:t>batch</a:t>
            </a:r>
            <a:r>
              <a:rPr lang="zh-TW" altLang="en-US" dirty="0" smtClean="0">
                <a:solidFill>
                  <a:srgbClr val="FF0000"/>
                </a:solidFill>
              </a:rPr>
              <a:t>隨機選出正負</a:t>
            </a:r>
            <a:r>
              <a:rPr lang="zh-TW" altLang="en-US" dirty="0">
                <a:solidFill>
                  <a:srgbClr val="FF0000"/>
                </a:solidFill>
              </a:rPr>
              <a:t>樣本各</a:t>
            </a:r>
            <a:r>
              <a:rPr lang="en-US" altLang="zh-TW" dirty="0">
                <a:solidFill>
                  <a:srgbClr val="FF0000"/>
                </a:solidFill>
              </a:rPr>
              <a:t>128</a:t>
            </a:r>
            <a:r>
              <a:rPr lang="zh-TW" altLang="en-US" dirty="0">
                <a:solidFill>
                  <a:srgbClr val="FF0000"/>
                </a:solidFill>
              </a:rPr>
              <a:t>個</a:t>
            </a:r>
            <a:r>
              <a:rPr lang="en-US" altLang="zh-TW" dirty="0" smtClean="0">
                <a:solidFill>
                  <a:srgbClr val="FF0000"/>
                </a:solidFill>
              </a:rPr>
              <a:t>anchor</a:t>
            </a:r>
            <a:r>
              <a:rPr lang="zh-TW" altLang="en-US" dirty="0" smtClean="0">
                <a:solidFill>
                  <a:srgbClr val="FF0000"/>
                </a:solidFill>
              </a:rPr>
              <a:t>計算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/>
              <a:t>PS</a:t>
            </a:r>
            <a:r>
              <a:rPr lang="zh-TW" altLang="en-US" dirty="0" smtClean="0"/>
              <a:t>：事實上框的資訊仍然是由兩個</a:t>
            </a:r>
            <a:r>
              <a:rPr lang="en-US" altLang="zh-TW" dirty="0" smtClean="0"/>
              <a:t>tensor</a:t>
            </a:r>
            <a:r>
              <a:rPr lang="zh-TW" altLang="en-US" dirty="0" smtClean="0"/>
              <a:t>保存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326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 Detection</a:t>
            </a:r>
            <a:r>
              <a:rPr lang="zh-TW" altLang="en-US" dirty="0"/>
              <a:t>：</a:t>
            </a:r>
            <a:r>
              <a:rPr lang="en-US" altLang="zh-TW" dirty="0"/>
              <a:t>Faster R-CNN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>
                <a:solidFill>
                  <a:srgbClr val="FF0000"/>
                </a:solidFill>
              </a:rPr>
              <a:t>RPN</a:t>
            </a:r>
            <a:r>
              <a:rPr lang="zh-TW" altLang="en-US" sz="2000" dirty="0">
                <a:solidFill>
                  <a:srgbClr val="FF0000"/>
                </a:solidFill>
              </a:rPr>
              <a:t> 網路與</a:t>
            </a:r>
            <a:r>
              <a:rPr lang="en-US" altLang="zh-TW" sz="2000" dirty="0">
                <a:solidFill>
                  <a:srgbClr val="FF0000"/>
                </a:solidFill>
              </a:rPr>
              <a:t>FAST-RCNN</a:t>
            </a:r>
            <a:r>
              <a:rPr lang="zh-TW" altLang="en-US" sz="2000" dirty="0">
                <a:solidFill>
                  <a:srgbClr val="FF0000"/>
                </a:solidFill>
              </a:rPr>
              <a:t>的結合：</a:t>
            </a:r>
            <a:endParaRPr lang="en-US" altLang="zh-TW" sz="2000" dirty="0">
              <a:solidFill>
                <a:srgbClr val="FF0000"/>
              </a:solidFill>
            </a:endParaRPr>
          </a:p>
          <a:p>
            <a:r>
              <a:rPr lang="zh-TW" altLang="en-US" sz="2000" dirty="0">
                <a:sym typeface="Wingdings" panose="05000000000000000000" pitchFamily="2" charset="2"/>
              </a:rPr>
              <a:t>實際輸出時，原本</a:t>
            </a:r>
            <a:r>
              <a:rPr lang="en-US" altLang="zh-TW" sz="2000" dirty="0">
                <a:sym typeface="Wingdings" panose="05000000000000000000" pitchFamily="2" charset="2"/>
              </a:rPr>
              <a:t>6000</a:t>
            </a:r>
            <a:r>
              <a:rPr lang="zh-TW" altLang="en-US" sz="2000" dirty="0">
                <a:sym typeface="Wingdings" panose="05000000000000000000" pitchFamily="2" charset="2"/>
              </a:rPr>
              <a:t>出來，要先</a:t>
            </a:r>
            <a:r>
              <a:rPr lang="en-US" altLang="zh-TW" sz="2000" dirty="0">
                <a:sym typeface="Wingdings" panose="05000000000000000000" pitchFamily="2" charset="2"/>
              </a:rPr>
              <a:t>call NMS(</a:t>
            </a:r>
            <a:r>
              <a:rPr lang="zh-TW" altLang="en-US" sz="2000" dirty="0">
                <a:sym typeface="Wingdings" panose="05000000000000000000" pitchFamily="2" charset="2"/>
              </a:rPr>
              <a:t>門檻</a:t>
            </a:r>
            <a:r>
              <a:rPr lang="en-US" altLang="zh-TW" sz="2000" dirty="0">
                <a:sym typeface="Wingdings" panose="05000000000000000000" pitchFamily="2" charset="2"/>
              </a:rPr>
              <a:t>=0.7)</a:t>
            </a:r>
            <a:r>
              <a:rPr lang="zh-TW" altLang="en-US" sz="2000" dirty="0">
                <a:sym typeface="Wingdings" panose="05000000000000000000" pitchFamily="2" charset="2"/>
              </a:rPr>
              <a:t>，會降到</a:t>
            </a:r>
            <a:r>
              <a:rPr lang="en-US" altLang="zh-TW" sz="2000" dirty="0">
                <a:sym typeface="Wingdings" panose="05000000000000000000" pitchFamily="2" charset="2"/>
              </a:rPr>
              <a:t>2000</a:t>
            </a:r>
            <a:r>
              <a:rPr lang="zh-TW" altLang="en-US" sz="2000" dirty="0" smtClean="0">
                <a:sym typeface="Wingdings" panose="05000000000000000000" pitchFamily="2" charset="2"/>
              </a:rPr>
              <a:t>！</a:t>
            </a:r>
            <a:endParaRPr lang="en-US" altLang="zh-TW" sz="2000" dirty="0" smtClean="0">
              <a:sym typeface="Wingdings" panose="05000000000000000000" pitchFamily="2" charset="2"/>
            </a:endParaRPr>
          </a:p>
          <a:p>
            <a:r>
              <a:rPr lang="en-US" altLang="zh-TW" sz="2000" dirty="0" smtClean="0">
                <a:sym typeface="Wingdings" panose="05000000000000000000" pitchFamily="2" charset="2"/>
              </a:rPr>
              <a:t>NMS</a:t>
            </a:r>
            <a:r>
              <a:rPr lang="zh-TW" altLang="en-US" sz="2000" dirty="0" smtClean="0">
                <a:sym typeface="Wingdings" panose="05000000000000000000" pitchFamily="2" charset="2"/>
              </a:rPr>
              <a:t>是</a:t>
            </a:r>
            <a:r>
              <a:rPr lang="en-US" altLang="zh-TW" sz="2000" dirty="0" smtClean="0">
                <a:sym typeface="Wingdings" panose="05000000000000000000" pitchFamily="2" charset="2"/>
              </a:rPr>
              <a:t>depend on </a:t>
            </a:r>
            <a:r>
              <a:rPr lang="en-US" altLang="zh-TW" sz="2000" dirty="0" err="1" smtClean="0">
                <a:sym typeface="Wingdings" panose="05000000000000000000" pitchFamily="2" charset="2"/>
              </a:rPr>
              <a:t>softmax</a:t>
            </a:r>
            <a:r>
              <a:rPr lang="zh-TW" altLang="en-US" sz="2000" dirty="0" smtClean="0">
                <a:sym typeface="Wingdings" panose="05000000000000000000" pitchFamily="2" charset="2"/>
              </a:rPr>
              <a:t>的分數</a:t>
            </a:r>
            <a:r>
              <a:rPr lang="zh-TW" altLang="en-US" sz="2000" dirty="0">
                <a:sym typeface="Wingdings" panose="05000000000000000000" pitchFamily="2" charset="2"/>
              </a:rPr>
              <a:t>， </a:t>
            </a:r>
            <a:r>
              <a:rPr lang="en-US" altLang="zh-TW" sz="2000" dirty="0" smtClean="0">
                <a:sym typeface="Wingdings" panose="05000000000000000000" pitchFamily="2" charset="2"/>
              </a:rPr>
              <a:t>IOU</a:t>
            </a:r>
            <a:r>
              <a:rPr lang="zh-TW" altLang="en-US" sz="2000" dirty="0">
                <a:sym typeface="Wingdings" panose="05000000000000000000" pitchFamily="2" charset="2"/>
              </a:rPr>
              <a:t>可調整，測試最佳結果為出來</a:t>
            </a:r>
            <a:r>
              <a:rPr lang="en-US" altLang="zh-TW" sz="2000" dirty="0">
                <a:sym typeface="Wingdings" panose="05000000000000000000" pitchFamily="2" charset="2"/>
              </a:rPr>
              <a:t>300</a:t>
            </a:r>
            <a:r>
              <a:rPr lang="zh-TW" altLang="en-US" sz="2000" dirty="0" smtClean="0">
                <a:sym typeface="Wingdings" panose="05000000000000000000" pitchFamily="2" charset="2"/>
              </a:rPr>
              <a:t>個。</a:t>
            </a:r>
            <a:r>
              <a:rPr lang="en-US" altLang="zh-TW" sz="2000" dirty="0" smtClean="0">
                <a:sym typeface="Wingdings" panose="05000000000000000000" pitchFamily="2" charset="2"/>
              </a:rPr>
              <a:t>(</a:t>
            </a:r>
            <a:r>
              <a:rPr lang="zh-TW" altLang="en-US" sz="2000" dirty="0" smtClean="0">
                <a:sym typeface="Wingdings" panose="05000000000000000000" pitchFamily="2" charset="2"/>
              </a:rPr>
              <a:t>當然</a:t>
            </a:r>
            <a:r>
              <a:rPr lang="en-US" altLang="zh-TW" sz="2000" dirty="0" smtClean="0">
                <a:sym typeface="Wingdings" panose="05000000000000000000" pitchFamily="2" charset="2"/>
              </a:rPr>
              <a:t>NMS</a:t>
            </a:r>
            <a:r>
              <a:rPr lang="zh-TW" altLang="en-US" sz="2000" dirty="0" smtClean="0">
                <a:sym typeface="Wingdings" panose="05000000000000000000" pitchFamily="2" charset="2"/>
              </a:rPr>
              <a:t>跟後續</a:t>
            </a:r>
            <a:r>
              <a:rPr lang="en-US" altLang="zh-TW" sz="2000" dirty="0" smtClean="0">
                <a:sym typeface="Wingdings" panose="05000000000000000000" pitchFamily="2" charset="2"/>
              </a:rPr>
              <a:t>FAST</a:t>
            </a:r>
            <a:r>
              <a:rPr lang="zh-TW" altLang="en-US" sz="2000" dirty="0" smtClean="0">
                <a:sym typeface="Wingdings" panose="05000000000000000000" pitchFamily="2" charset="2"/>
              </a:rPr>
              <a:t> </a:t>
            </a:r>
            <a:r>
              <a:rPr lang="en-US" altLang="zh-TW" sz="2000" dirty="0" smtClean="0">
                <a:sym typeface="Wingdings" panose="05000000000000000000" pitchFamily="2" charset="2"/>
              </a:rPr>
              <a:t>RCNN</a:t>
            </a:r>
            <a:r>
              <a:rPr lang="zh-TW" altLang="en-US" sz="2000" dirty="0" smtClean="0">
                <a:sym typeface="Wingdings" panose="05000000000000000000" pitchFamily="2" charset="2"/>
              </a:rPr>
              <a:t>的</a:t>
            </a:r>
            <a:r>
              <a:rPr lang="en-US" altLang="zh-TW" sz="2000" dirty="0" smtClean="0">
                <a:sym typeface="Wingdings" panose="05000000000000000000" pitchFamily="2" charset="2"/>
              </a:rPr>
              <a:t>NMS</a:t>
            </a:r>
            <a:r>
              <a:rPr lang="zh-TW" altLang="en-US" sz="2000" dirty="0" smtClean="0">
                <a:sym typeface="Wingdings" panose="05000000000000000000" pitchFamily="2" charset="2"/>
              </a:rPr>
              <a:t>略有不同</a:t>
            </a:r>
            <a:r>
              <a:rPr lang="en-US" altLang="zh-TW" sz="2000" dirty="0" smtClean="0">
                <a:sym typeface="Wingdings" panose="05000000000000000000" pitchFamily="2" charset="2"/>
              </a:rPr>
              <a:t>)</a:t>
            </a:r>
            <a:endParaRPr lang="en-US" altLang="zh-TW" sz="2000" dirty="0">
              <a:sym typeface="Wingdings" panose="05000000000000000000" pitchFamily="2" charset="2"/>
            </a:endParaRPr>
          </a:p>
          <a:p>
            <a:r>
              <a:rPr lang="zh-TW" altLang="en-US" sz="2000" dirty="0">
                <a:sym typeface="Wingdings" panose="05000000000000000000" pitchFamily="2" charset="2"/>
              </a:rPr>
              <a:t>兩個網路的訓練方式 </a:t>
            </a:r>
            <a:r>
              <a:rPr lang="en-US" altLang="zh-TW" sz="2000" dirty="0">
                <a:sym typeface="Wingdings" panose="05000000000000000000" pitchFamily="2" charset="2"/>
              </a:rPr>
              <a:t></a:t>
            </a:r>
            <a:r>
              <a:rPr lang="zh-TW" altLang="en-US" sz="2000" dirty="0">
                <a:sym typeface="Wingdings" panose="05000000000000000000" pitchFamily="2" charset="2"/>
              </a:rPr>
              <a:t> 有多種：迭代 </a:t>
            </a:r>
            <a:r>
              <a:rPr lang="en-US" altLang="zh-TW" sz="2000" dirty="0">
                <a:sym typeface="Wingdings" panose="05000000000000000000" pitchFamily="2" charset="2"/>
              </a:rPr>
              <a:t>or </a:t>
            </a:r>
            <a:r>
              <a:rPr lang="zh-TW" altLang="en-US" sz="2000" dirty="0">
                <a:sym typeface="Wingdings" panose="05000000000000000000" pitchFamily="2" charset="2"/>
              </a:rPr>
              <a:t>半共同 </a:t>
            </a:r>
            <a:r>
              <a:rPr lang="en-US" altLang="zh-TW" sz="2000" dirty="0">
                <a:sym typeface="Wingdings" panose="05000000000000000000" pitchFamily="2" charset="2"/>
              </a:rPr>
              <a:t>or </a:t>
            </a:r>
            <a:r>
              <a:rPr lang="zh-TW" altLang="en-US" sz="2000" dirty="0">
                <a:sym typeface="Wingdings" panose="05000000000000000000" pitchFamily="2" charset="2"/>
              </a:rPr>
              <a:t>共同 </a:t>
            </a:r>
            <a:r>
              <a:rPr lang="en-US" altLang="zh-TW" sz="2000" dirty="0">
                <a:sym typeface="Wingdings" panose="05000000000000000000" pitchFamily="2" charset="2"/>
              </a:rPr>
              <a:t>or</a:t>
            </a:r>
            <a:r>
              <a:rPr lang="zh-TW" altLang="en-US" sz="2000" dirty="0">
                <a:sym typeface="Wingdings" panose="05000000000000000000" pitchFamily="2" charset="2"/>
              </a:rPr>
              <a:t> </a:t>
            </a:r>
            <a:r>
              <a:rPr lang="en-US" altLang="zh-TW" sz="2000" dirty="0">
                <a:sym typeface="Wingdings" panose="05000000000000000000" pitchFamily="2" charset="2"/>
              </a:rPr>
              <a:t>special~~)</a:t>
            </a:r>
            <a:endParaRPr lang="en-US" altLang="zh-TW" sz="2000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883568"/>
            <a:ext cx="4021980" cy="18945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884" y="3717032"/>
            <a:ext cx="4413300" cy="2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9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3600" dirty="0"/>
              <a:t>Class Classification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What is CNN</a:t>
            </a:r>
            <a:r>
              <a:rPr lang="zh-TW" altLang="en-US" sz="2400" dirty="0"/>
              <a:t>？</a:t>
            </a:r>
          </a:p>
        </p:txBody>
      </p:sp>
      <p:pic>
        <p:nvPicPr>
          <p:cNvPr id="4" name="Picture 6" descr="「deep learning MLP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374180"/>
            <a:ext cx="3399043" cy="255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image.slidesharecdn.com/dlcvd2l4imagenet-160802094728/95/deep-learning-for-computer-vision-imagenet-challenge-upc-2016-7-638.jpg?cb=147013138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51264"/>
            <a:ext cx="4042792" cy="227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971600" y="5301208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提取特徵 </a:t>
            </a:r>
            <a:r>
              <a:rPr lang="en-US" altLang="zh-TW" sz="2000" dirty="0">
                <a:sym typeface="Wingdings" panose="05000000000000000000" pitchFamily="2" charset="2"/>
              </a:rPr>
              <a:t>+</a:t>
            </a:r>
            <a:r>
              <a:rPr lang="zh-TW" altLang="en-US" sz="2000" dirty="0" smtClean="0">
                <a:sym typeface="Wingdings" panose="05000000000000000000" pitchFamily="2" charset="2"/>
              </a:rPr>
              <a:t> 全連接層</a:t>
            </a:r>
            <a:r>
              <a:rPr lang="en-US" altLang="zh-TW" sz="2000" dirty="0" smtClean="0">
                <a:sym typeface="Wingdings" panose="05000000000000000000" pitchFamily="2" charset="2"/>
              </a:rPr>
              <a:t>(</a:t>
            </a:r>
            <a:r>
              <a:rPr lang="en-US" altLang="zh-TW" sz="2000" dirty="0" err="1">
                <a:sym typeface="Wingdings" panose="05000000000000000000" pitchFamily="2" charset="2"/>
              </a:rPr>
              <a:t>softmax</a:t>
            </a:r>
            <a:r>
              <a:rPr lang="zh-TW" altLang="en-US" sz="2000" dirty="0" smtClean="0">
                <a:sym typeface="Wingdings" panose="05000000000000000000" pitchFamily="2" charset="2"/>
              </a:rPr>
              <a:t>分類</a:t>
            </a:r>
            <a:r>
              <a:rPr lang="en-US" altLang="zh-TW" sz="2000" dirty="0" smtClean="0">
                <a:sym typeface="Wingdings" panose="05000000000000000000" pitchFamily="2" charset="2"/>
              </a:rPr>
              <a:t>)</a:t>
            </a:r>
            <a:r>
              <a:rPr lang="zh-TW" altLang="en-US" sz="2000" dirty="0" smtClean="0">
                <a:sym typeface="Wingdings" panose="05000000000000000000" pitchFamily="2" charset="2"/>
              </a:rPr>
              <a:t>    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8201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 Detection</a:t>
            </a:r>
            <a:r>
              <a:rPr lang="zh-TW" altLang="en-US" dirty="0"/>
              <a:t>：大功告成</a:t>
            </a:r>
          </a:p>
        </p:txBody>
      </p:sp>
      <p:pic>
        <p:nvPicPr>
          <p:cNvPr id="4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2075" y="2110581"/>
            <a:ext cx="64198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25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 Detection</a:t>
            </a:r>
            <a:r>
              <a:rPr lang="zh-TW" altLang="en-US" dirty="0" smtClean="0"/>
              <a:t>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>
                <a:solidFill>
                  <a:srgbClr val="0070C0"/>
                </a:solidFill>
              </a:rPr>
              <a:t>ICCV2017 </a:t>
            </a:r>
            <a:r>
              <a:rPr lang="en-US" altLang="zh-TW" sz="2400" dirty="0">
                <a:solidFill>
                  <a:srgbClr val="0070C0"/>
                </a:solidFill>
              </a:rPr>
              <a:t>Best </a:t>
            </a:r>
            <a:r>
              <a:rPr lang="en-US" altLang="zh-TW" sz="2400" dirty="0" smtClean="0">
                <a:solidFill>
                  <a:srgbClr val="0070C0"/>
                </a:solidFill>
              </a:rPr>
              <a:t>Paper</a:t>
            </a:r>
            <a:r>
              <a:rPr lang="zh-TW" altLang="en-US" sz="2400" dirty="0" smtClean="0">
                <a:solidFill>
                  <a:srgbClr val="0070C0"/>
                </a:solidFill>
              </a:rPr>
              <a:t>：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chemeClr val="accent1"/>
                </a:solidFill>
              </a:rPr>
              <a:t>Mask R-CNN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(</a:t>
            </a:r>
            <a:r>
              <a:rPr lang="zh-TW" altLang="en-US" sz="2400" dirty="0"/>
              <a:t>與</a:t>
            </a:r>
            <a:r>
              <a:rPr lang="en-US" altLang="zh-TW" sz="2400" dirty="0"/>
              <a:t>2016</a:t>
            </a:r>
            <a:r>
              <a:rPr lang="zh-TW" altLang="en-US" sz="2400" dirty="0"/>
              <a:t>年</a:t>
            </a:r>
            <a:r>
              <a:rPr lang="en-US" altLang="zh-TW" sz="2400" dirty="0"/>
              <a:t>MSCOCO</a:t>
            </a:r>
            <a:r>
              <a:rPr lang="zh-TW" altLang="en-US" sz="2400" dirty="0"/>
              <a:t>冠軍的對比</a:t>
            </a:r>
            <a:r>
              <a:rPr lang="en-US" altLang="zh-TW" sz="2400" dirty="0"/>
              <a:t>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8558"/>
            <a:ext cx="5724128" cy="26278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3321655"/>
            <a:ext cx="3197355" cy="241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2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 Detection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27" y="2187278"/>
            <a:ext cx="2259216" cy="156657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204" y="2187278"/>
            <a:ext cx="2379264" cy="152765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172" y="2187278"/>
            <a:ext cx="2641044" cy="15294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4462" y="4252613"/>
            <a:ext cx="2868748" cy="1538903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 flipH="1">
            <a:off x="6372200" y="4047136"/>
            <a:ext cx="1059180" cy="7863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1619672" y="4158386"/>
            <a:ext cx="1005840" cy="5638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向下箭號 10"/>
          <p:cNvSpPr/>
          <p:nvPr/>
        </p:nvSpPr>
        <p:spPr>
          <a:xfrm>
            <a:off x="4282832" y="3789040"/>
            <a:ext cx="216024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835968" y="1687095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Image classification   </a:t>
            </a:r>
            <a:r>
              <a:rPr lang="en-US" altLang="zh-TW" dirty="0" smtClean="0"/>
              <a:t>      Semantic </a:t>
            </a:r>
            <a:r>
              <a:rPr lang="en-US" altLang="zh-TW" dirty="0"/>
              <a:t>Segmentation       </a:t>
            </a:r>
            <a:r>
              <a:rPr lang="en-US" altLang="zh-TW" dirty="0" smtClean="0"/>
              <a:t>   Object </a:t>
            </a:r>
            <a:r>
              <a:rPr lang="en-US" altLang="zh-TW" dirty="0"/>
              <a:t>Detection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209204" y="5713301"/>
            <a:ext cx="265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Instance segmentation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948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 Detection</a:t>
            </a:r>
            <a:r>
              <a:rPr lang="zh-TW" altLang="en-US" dirty="0"/>
              <a:t>：</a:t>
            </a:r>
            <a:r>
              <a:rPr lang="en-US" altLang="zh-TW" dirty="0"/>
              <a:t>Mask R-CNN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1800" dirty="0"/>
              <a:t>一般改動：使用</a:t>
            </a:r>
            <a:r>
              <a:rPr lang="en-US" altLang="zh-TW" sz="1800" dirty="0">
                <a:solidFill>
                  <a:srgbClr val="FF0000"/>
                </a:solidFill>
              </a:rPr>
              <a:t>RES</a:t>
            </a:r>
            <a:r>
              <a:rPr lang="zh-TW" altLang="en-US" sz="1800" dirty="0">
                <a:solidFill>
                  <a:srgbClr val="FF0000"/>
                </a:solidFill>
              </a:rPr>
              <a:t>網路</a:t>
            </a:r>
            <a:r>
              <a:rPr lang="en-US" altLang="zh-TW" sz="1800" dirty="0"/>
              <a:t>,</a:t>
            </a:r>
            <a:r>
              <a:rPr lang="zh-TW" altLang="en-US" sz="1800" dirty="0"/>
              <a:t> 並</a:t>
            </a:r>
            <a:r>
              <a:rPr lang="zh-TW" altLang="en-US" sz="1800" dirty="0">
                <a:solidFill>
                  <a:srgbClr val="FF0000"/>
                </a:solidFill>
              </a:rPr>
              <a:t>改進</a:t>
            </a:r>
            <a:r>
              <a:rPr lang="en-US" altLang="zh-TW" sz="1800" dirty="0">
                <a:solidFill>
                  <a:srgbClr val="FF0000"/>
                </a:solidFill>
              </a:rPr>
              <a:t>POOLING</a:t>
            </a:r>
            <a:r>
              <a:rPr lang="zh-TW" altLang="en-US" sz="1800" dirty="0">
                <a:solidFill>
                  <a:srgbClr val="FF0000"/>
                </a:solidFill>
              </a:rPr>
              <a:t>方式</a:t>
            </a:r>
            <a:r>
              <a:rPr lang="en-US" altLang="zh-TW" sz="1800" dirty="0"/>
              <a:t>  </a:t>
            </a:r>
            <a:endParaRPr lang="en-US" altLang="zh-TW" sz="1800" dirty="0" smtClean="0"/>
          </a:p>
          <a:p>
            <a:r>
              <a:rPr lang="en-US" altLang="zh-TW" sz="1800" dirty="0" err="1" smtClean="0">
                <a:solidFill>
                  <a:srgbClr val="FF0000"/>
                </a:solidFill>
              </a:rPr>
              <a:t>RoIAlign</a:t>
            </a:r>
            <a:r>
              <a:rPr lang="zh-TW" altLang="en-US" sz="1800" dirty="0">
                <a:solidFill>
                  <a:srgbClr val="FF0000"/>
                </a:solidFill>
              </a:rPr>
              <a:t>：</a:t>
            </a:r>
            <a:r>
              <a:rPr lang="en-US" altLang="zh-TW" sz="1800" dirty="0">
                <a:solidFill>
                  <a:srgbClr val="FF0000"/>
                </a:solidFill>
              </a:rPr>
              <a:t>bilinear interpolation </a:t>
            </a:r>
            <a:r>
              <a:rPr lang="en-US" altLang="zh-TW" sz="1800" dirty="0"/>
              <a:t>[22] to compute the exact values of the input features </a:t>
            </a:r>
            <a:r>
              <a:rPr lang="en-US" altLang="zh-TW" sz="1800" dirty="0">
                <a:solidFill>
                  <a:srgbClr val="FF0000"/>
                </a:solidFill>
              </a:rPr>
              <a:t>at four regularly sampled locations</a:t>
            </a:r>
            <a:r>
              <a:rPr lang="en-US" altLang="zh-TW" sz="1800" dirty="0"/>
              <a:t> </a:t>
            </a:r>
            <a:r>
              <a:rPr lang="en-US" altLang="zh-TW" sz="1800" dirty="0">
                <a:solidFill>
                  <a:srgbClr val="FF0000"/>
                </a:solidFill>
              </a:rPr>
              <a:t>in each </a:t>
            </a:r>
            <a:r>
              <a:rPr lang="en-US" altLang="zh-TW" sz="1800" dirty="0" err="1">
                <a:solidFill>
                  <a:srgbClr val="FF0000"/>
                </a:solidFill>
              </a:rPr>
              <a:t>RoI</a:t>
            </a:r>
            <a:r>
              <a:rPr lang="en-US" altLang="zh-TW" sz="1800" dirty="0">
                <a:solidFill>
                  <a:srgbClr val="FF0000"/>
                </a:solidFill>
              </a:rPr>
              <a:t> bin</a:t>
            </a:r>
            <a:r>
              <a:rPr lang="en-US" altLang="zh-TW" sz="1800" dirty="0"/>
              <a:t>)</a:t>
            </a:r>
          </a:p>
          <a:p>
            <a:r>
              <a:rPr lang="zh-TW" altLang="en-US" sz="1800" dirty="0"/>
              <a:t>關鍵：為提取出的</a:t>
            </a:r>
            <a:r>
              <a:rPr lang="en-US" altLang="zh-TW" sz="1800" dirty="0"/>
              <a:t>ROI</a:t>
            </a:r>
            <a:r>
              <a:rPr lang="zh-TW" altLang="en-US" sz="1800" dirty="0"/>
              <a:t>新增一個</a:t>
            </a:r>
            <a:r>
              <a:rPr lang="zh-TW" altLang="en-US" sz="1800" dirty="0">
                <a:solidFill>
                  <a:srgbClr val="FF0000"/>
                </a:solidFill>
              </a:rPr>
              <a:t>Ｋ類</a:t>
            </a:r>
            <a:r>
              <a:rPr lang="en-US" altLang="zh-TW" sz="1800" dirty="0">
                <a:solidFill>
                  <a:srgbClr val="FF0000"/>
                </a:solidFill>
              </a:rPr>
              <a:t>MASK</a:t>
            </a:r>
            <a:r>
              <a:rPr lang="en-US" altLang="zh-TW" sz="1800" dirty="0"/>
              <a:t>,(we predict an m × m mask from each </a:t>
            </a:r>
            <a:r>
              <a:rPr lang="en-US" altLang="zh-TW" sz="1800" dirty="0" err="1"/>
              <a:t>RoI</a:t>
            </a:r>
            <a:r>
              <a:rPr lang="en-US" altLang="zh-TW" sz="1800" dirty="0"/>
              <a:t> using an FCN [29]. )</a:t>
            </a:r>
            <a:r>
              <a:rPr lang="zh-TW" altLang="en-US" sz="1800" dirty="0"/>
              <a:t>蓋上去提取多一項損失函數</a:t>
            </a:r>
            <a:endParaRPr lang="en-US" altLang="zh-TW" sz="1800" dirty="0"/>
          </a:p>
          <a:p>
            <a:endParaRPr lang="zh-TW" altLang="en-US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645024"/>
            <a:ext cx="4121623" cy="22107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143" y="3398326"/>
            <a:ext cx="46482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0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 Detection</a:t>
            </a:r>
            <a:r>
              <a:rPr lang="zh-TW" altLang="en-US" dirty="0"/>
              <a:t>：</a:t>
            </a:r>
            <a:r>
              <a:rPr lang="en-US" altLang="zh-TW" dirty="0"/>
              <a:t>Mask R-CNN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8302" y="1526058"/>
            <a:ext cx="8229600" cy="4525963"/>
          </a:xfrm>
        </p:spPr>
        <p:txBody>
          <a:bodyPr/>
          <a:lstStyle/>
          <a:p>
            <a:r>
              <a:rPr lang="en-US" altLang="zh-TW" sz="2000" dirty="0">
                <a:solidFill>
                  <a:srgbClr val="FF0000"/>
                </a:solidFill>
              </a:rPr>
              <a:t>L = </a:t>
            </a:r>
            <a:r>
              <a:rPr lang="en-US" altLang="zh-TW" sz="2000" dirty="0" err="1">
                <a:solidFill>
                  <a:srgbClr val="FF0000"/>
                </a:solidFill>
              </a:rPr>
              <a:t>Lcls</a:t>
            </a:r>
            <a:r>
              <a:rPr lang="en-US" altLang="zh-TW" sz="2000" dirty="0">
                <a:solidFill>
                  <a:srgbClr val="FF0000"/>
                </a:solidFill>
              </a:rPr>
              <a:t> + </a:t>
            </a:r>
            <a:r>
              <a:rPr lang="en-US" altLang="zh-TW" sz="2000" dirty="0" err="1">
                <a:solidFill>
                  <a:srgbClr val="FF0000"/>
                </a:solidFill>
              </a:rPr>
              <a:t>Lbox</a:t>
            </a:r>
            <a:r>
              <a:rPr lang="en-US" altLang="zh-TW" sz="2000" dirty="0">
                <a:solidFill>
                  <a:srgbClr val="FF0000"/>
                </a:solidFill>
              </a:rPr>
              <a:t> + </a:t>
            </a:r>
            <a:r>
              <a:rPr lang="en-US" altLang="zh-TW" sz="2000" dirty="0" err="1">
                <a:solidFill>
                  <a:srgbClr val="FF0000"/>
                </a:solidFill>
              </a:rPr>
              <a:t>Lmask</a:t>
            </a:r>
            <a:r>
              <a:rPr lang="en-US" altLang="zh-TW" sz="2000" dirty="0">
                <a:solidFill>
                  <a:srgbClr val="FF0000"/>
                </a:solidFill>
              </a:rPr>
              <a:t>.</a:t>
            </a:r>
            <a:r>
              <a:rPr lang="en-US" altLang="zh-TW" sz="2000" dirty="0"/>
              <a:t> </a:t>
            </a:r>
          </a:p>
          <a:p>
            <a:r>
              <a:rPr lang="zh-TW" altLang="en-US" sz="2000" dirty="0"/>
              <a:t>在</a:t>
            </a:r>
            <a:r>
              <a:rPr lang="en-US" altLang="zh-TW" sz="2000" dirty="0"/>
              <a:t>MASK</a:t>
            </a:r>
            <a:r>
              <a:rPr lang="zh-TW" altLang="en-US" sz="2000" dirty="0"/>
              <a:t>的輸出 </a:t>
            </a:r>
            <a:r>
              <a:rPr lang="en-US" altLang="zh-TW" sz="2000" dirty="0" err="1"/>
              <a:t>tensor.shape</a:t>
            </a:r>
            <a:r>
              <a:rPr lang="en-US" altLang="zh-TW" sz="2000" dirty="0"/>
              <a:t> =</a:t>
            </a:r>
            <a:r>
              <a:rPr lang="zh-TW" altLang="en-US" sz="2000" dirty="0"/>
              <a:t> </a:t>
            </a:r>
            <a:r>
              <a:rPr lang="en-US" altLang="zh-TW" sz="2000" dirty="0"/>
              <a:t>m^2</a:t>
            </a:r>
            <a:r>
              <a:rPr lang="zh-TW" altLang="en-US" sz="2000" dirty="0"/>
              <a:t> </a:t>
            </a:r>
            <a:r>
              <a:rPr lang="en-US" altLang="zh-TW" sz="2000" dirty="0"/>
              <a:t>x K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r>
              <a:rPr lang="zh-TW" altLang="en-US" sz="2000" dirty="0"/>
              <a:t>每一層每像素的輸出為</a:t>
            </a:r>
            <a:r>
              <a:rPr lang="en-US" altLang="zh-TW" sz="2000" dirty="0"/>
              <a:t>sigmoid ,</a:t>
            </a:r>
            <a:r>
              <a:rPr lang="zh-TW" altLang="en-US" sz="2000" dirty="0"/>
              <a:t> 總體為</a:t>
            </a:r>
            <a:r>
              <a:rPr lang="en-US" altLang="zh-TW" sz="2000" dirty="0"/>
              <a:t>binary cross-entropy loss</a:t>
            </a:r>
          </a:p>
          <a:p>
            <a:r>
              <a:rPr lang="en-US" altLang="zh-TW" sz="2000" dirty="0" err="1">
                <a:solidFill>
                  <a:srgbClr val="FF0000"/>
                </a:solidFill>
              </a:rPr>
              <a:t>Lmask</a:t>
            </a:r>
            <a:r>
              <a:rPr lang="en-US" altLang="zh-TW" sz="2000" dirty="0">
                <a:solidFill>
                  <a:srgbClr val="FF0000"/>
                </a:solidFill>
              </a:rPr>
              <a:t> is only defined on the k-</a:t>
            </a:r>
            <a:r>
              <a:rPr lang="en-US" altLang="zh-TW" sz="2000" dirty="0" err="1">
                <a:solidFill>
                  <a:srgbClr val="FF0000"/>
                </a:solidFill>
              </a:rPr>
              <a:t>th</a:t>
            </a:r>
            <a:r>
              <a:rPr lang="en-US" altLang="zh-TW" sz="2000" dirty="0">
                <a:solidFill>
                  <a:srgbClr val="FF0000"/>
                </a:solidFill>
              </a:rPr>
              <a:t> mask (other mask outputs do not contribute to the loss).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005064"/>
            <a:ext cx="4133732" cy="173574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102" y="3698322"/>
            <a:ext cx="4076970" cy="204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3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 Detection</a:t>
            </a:r>
            <a:r>
              <a:rPr lang="zh-TW" altLang="en-US" dirty="0"/>
              <a:t>：</a:t>
            </a:r>
            <a:r>
              <a:rPr lang="en-US" altLang="zh-TW" dirty="0"/>
              <a:t>Mask R-CNN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任務未完結</a:t>
            </a:r>
            <a:r>
              <a:rPr lang="en-US" altLang="zh-TW" dirty="0" smtClean="0"/>
              <a:t>…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4" y="2420888"/>
            <a:ext cx="8041407" cy="268581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20971" y="5106702"/>
            <a:ext cx="8130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Our framework can easily be extended to human pose estimation</a:t>
            </a:r>
            <a:r>
              <a:rPr lang="en-US" altLang="zh-TW" dirty="0" smtClean="0"/>
              <a:t>.</a:t>
            </a:r>
            <a:r>
              <a:rPr lang="zh-TW" altLang="en-US" dirty="0" smtClean="0"/>
              <a:t>　</a:t>
            </a:r>
            <a:r>
              <a:rPr lang="en-US" altLang="zh-TW" dirty="0"/>
              <a:t>We model a </a:t>
            </a:r>
            <a:r>
              <a:rPr lang="en-US" altLang="zh-TW" dirty="0" err="1"/>
              <a:t>keypoint’s</a:t>
            </a:r>
            <a:r>
              <a:rPr lang="en-US" altLang="zh-TW" dirty="0"/>
              <a:t> location as a one-hot mask, and adopt Mask R-CNN to predict K masks, one for each of K </a:t>
            </a:r>
            <a:r>
              <a:rPr lang="en-US" altLang="zh-TW" dirty="0" err="1"/>
              <a:t>keypoint</a:t>
            </a:r>
            <a:r>
              <a:rPr lang="en-US" altLang="zh-TW" dirty="0"/>
              <a:t> types (e.g., left shoulder, right elbow). This task helps demonstrate the flexibility of Mask R-CNN.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768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 Detection</a:t>
            </a:r>
            <a:r>
              <a:rPr lang="zh-TW" altLang="en-US" dirty="0"/>
              <a:t>：</a:t>
            </a:r>
            <a:r>
              <a:rPr lang="en-US" altLang="zh-TW" dirty="0"/>
              <a:t>Summary 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2362" y="1484784"/>
            <a:ext cx="8229600" cy="21599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3773190"/>
            <a:ext cx="3524250" cy="22002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20" y="3744448"/>
            <a:ext cx="4279429" cy="148945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320" y="5233908"/>
            <a:ext cx="4279429" cy="12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3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Semantic Segmentation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What is Semantic Segmentation</a:t>
            </a:r>
            <a:r>
              <a:rPr lang="zh-TW" altLang="en-US" sz="2000" dirty="0"/>
              <a:t>？</a:t>
            </a:r>
            <a:r>
              <a:rPr lang="en-US" altLang="zh-TW" sz="2000" dirty="0">
                <a:sym typeface="Wingdings" panose="05000000000000000000" pitchFamily="2" charset="2"/>
              </a:rPr>
              <a:t> Pixel-level Classification</a:t>
            </a:r>
          </a:p>
          <a:p>
            <a:r>
              <a:rPr lang="zh-TW" altLang="en-US" sz="2000" dirty="0" smtClean="0">
                <a:sym typeface="Wingdings" panose="05000000000000000000" pitchFamily="2" charset="2"/>
              </a:rPr>
              <a:t>分類</a:t>
            </a:r>
            <a:r>
              <a:rPr lang="zh-TW" altLang="en-US" sz="2000" dirty="0">
                <a:sym typeface="Wingdings" panose="05000000000000000000" pitchFamily="2" charset="2"/>
              </a:rPr>
              <a:t>的</a:t>
            </a:r>
            <a:r>
              <a:rPr lang="en-US" altLang="zh-TW" sz="2000" dirty="0" smtClean="0">
                <a:sym typeface="Wingdings" panose="05000000000000000000" pitchFamily="2" charset="2"/>
              </a:rPr>
              <a:t>label</a:t>
            </a:r>
            <a:r>
              <a:rPr lang="zh-TW" altLang="en-US" sz="2000" dirty="0" smtClean="0">
                <a:sym typeface="Wingdings" panose="05000000000000000000" pitchFamily="2" charset="2"/>
              </a:rPr>
              <a:t>種</a:t>
            </a:r>
            <a:r>
              <a:rPr lang="zh-TW" altLang="en-US" sz="2000" dirty="0">
                <a:sym typeface="Wingdings" panose="05000000000000000000" pitchFamily="2" charset="2"/>
              </a:rPr>
              <a:t>類</a:t>
            </a:r>
            <a:r>
              <a:rPr lang="zh-TW" altLang="en-US" sz="2000" dirty="0" smtClean="0">
                <a:sym typeface="Wingdings" panose="05000000000000000000" pitchFamily="2" charset="2"/>
              </a:rPr>
              <a:t> </a:t>
            </a:r>
            <a:r>
              <a:rPr lang="en-US" altLang="zh-TW" sz="2000" dirty="0" smtClean="0">
                <a:sym typeface="Wingdings" panose="05000000000000000000" pitchFamily="2" charset="2"/>
              </a:rPr>
              <a:t>=</a:t>
            </a:r>
            <a:r>
              <a:rPr lang="zh-TW" altLang="en-US" sz="2000" dirty="0" smtClean="0">
                <a:sym typeface="Wingdings" panose="05000000000000000000" pitchFamily="2" charset="2"/>
              </a:rPr>
              <a:t> </a:t>
            </a:r>
            <a:r>
              <a:rPr lang="zh-TW" altLang="en-US" sz="2000" dirty="0">
                <a:sym typeface="Wingdings" panose="05000000000000000000" pitchFamily="2" charset="2"/>
              </a:rPr>
              <a:t>想要訓練機器能辨識的物件種類 </a:t>
            </a:r>
            <a:r>
              <a:rPr lang="en-US" altLang="zh-TW" sz="2000" dirty="0">
                <a:sym typeface="Wingdings" panose="05000000000000000000" pitchFamily="2" charset="2"/>
              </a:rPr>
              <a:t>+1</a:t>
            </a:r>
            <a:r>
              <a:rPr lang="zh-TW" altLang="en-US" sz="2000" dirty="0">
                <a:sym typeface="Wingdings" panose="05000000000000000000" pitchFamily="2" charset="2"/>
              </a:rPr>
              <a:t> </a:t>
            </a:r>
            <a:r>
              <a:rPr lang="en-US" altLang="zh-TW" sz="2000" dirty="0">
                <a:sym typeface="Wingdings" panose="05000000000000000000" pitchFamily="2" charset="2"/>
              </a:rPr>
              <a:t>(background)</a:t>
            </a:r>
          </a:p>
          <a:p>
            <a:r>
              <a:rPr lang="zh-TW" altLang="en-US" sz="2000" dirty="0">
                <a:sym typeface="Wingdings" panose="05000000000000000000" pitchFamily="2" charset="2"/>
              </a:rPr>
              <a:t>分類的次數 </a:t>
            </a:r>
            <a:r>
              <a:rPr lang="en-US" altLang="zh-TW" sz="2000" dirty="0">
                <a:sym typeface="Wingdings" panose="05000000000000000000" pitchFamily="2" charset="2"/>
              </a:rPr>
              <a:t>=</a:t>
            </a:r>
            <a:r>
              <a:rPr lang="zh-TW" altLang="en-US" sz="2000" dirty="0">
                <a:sym typeface="Wingdings" panose="05000000000000000000" pitchFamily="2" charset="2"/>
              </a:rPr>
              <a:t> 像素數量</a:t>
            </a:r>
            <a:endParaRPr lang="zh-TW" altLang="en-US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32" y="3130183"/>
            <a:ext cx="1859453" cy="27836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904" y="3140968"/>
            <a:ext cx="1934268" cy="278361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21" y="3737597"/>
            <a:ext cx="2330043" cy="21761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664" y="3737597"/>
            <a:ext cx="2388238" cy="21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4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Semantic Segmentation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The difference between CNN and FCN</a:t>
            </a:r>
            <a:r>
              <a:rPr lang="zh-TW" altLang="en-US" sz="2400" dirty="0"/>
              <a:t>：</a:t>
            </a:r>
            <a:r>
              <a:rPr lang="en-US" altLang="zh-TW" sz="2400" dirty="0"/>
              <a:t> </a:t>
            </a:r>
            <a:endParaRPr lang="en-US" altLang="zh-TW" sz="2400" dirty="0" smtClean="0"/>
          </a:p>
          <a:p>
            <a:r>
              <a:rPr lang="en-US" altLang="zh-TW" sz="2000" dirty="0" smtClean="0"/>
              <a:t>Fully </a:t>
            </a:r>
            <a:r>
              <a:rPr lang="en-US" altLang="zh-TW" sz="2000" dirty="0"/>
              <a:t>convolutional networks can efficiently learn to make dense predictions for per-pixel tasks like semantic segmentation</a:t>
            </a:r>
            <a:r>
              <a:rPr lang="en-US" altLang="zh-TW" sz="2000" dirty="0" smtClean="0"/>
              <a:t>.    </a:t>
            </a:r>
          </a:p>
          <a:p>
            <a:r>
              <a:rPr lang="en-US" altLang="zh-TW" sz="2400" dirty="0" smtClean="0"/>
              <a:t>(</a:t>
            </a:r>
            <a:r>
              <a:rPr lang="zh-TW" altLang="en-US" sz="2400" dirty="0"/>
              <a:t>最後一段才是真正的分類層</a:t>
            </a:r>
            <a:r>
              <a:rPr lang="en-US" altLang="zh-TW" sz="2400" dirty="0"/>
              <a:t>)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3" y="3428999"/>
            <a:ext cx="4103667" cy="232965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622274"/>
            <a:ext cx="41338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7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Semantic Segmentation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00200"/>
            <a:ext cx="8784976" cy="4525963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How to Do</a:t>
            </a:r>
            <a:r>
              <a:rPr lang="zh-TW" altLang="en-US" sz="2000" dirty="0">
                <a:solidFill>
                  <a:srgbClr val="FF0000"/>
                </a:solidFill>
              </a:rPr>
              <a:t>：</a:t>
            </a:r>
            <a:endParaRPr lang="en-US" altLang="zh-TW" sz="2000" dirty="0">
              <a:solidFill>
                <a:srgbClr val="FF0000"/>
              </a:solidFill>
            </a:endParaRPr>
          </a:p>
          <a:p>
            <a:r>
              <a:rPr lang="en-US" altLang="zh-TW" sz="2000" dirty="0"/>
              <a:t>(1) </a:t>
            </a:r>
            <a:r>
              <a:rPr lang="zh-TW" altLang="en-US" sz="2000" dirty="0"/>
              <a:t>將</a:t>
            </a:r>
            <a:r>
              <a:rPr lang="en-US" altLang="zh-TW" sz="2000" dirty="0"/>
              <a:t>DATA</a:t>
            </a:r>
            <a:r>
              <a:rPr lang="zh-TW" altLang="en-US" sz="2000" dirty="0"/>
              <a:t>送入別人已經訓練好的模型：</a:t>
            </a:r>
            <a:r>
              <a:rPr lang="en-US" altLang="zh-TW" sz="2000" dirty="0" err="1"/>
              <a:t>AlexNet</a:t>
            </a:r>
            <a:r>
              <a:rPr lang="en-US" altLang="zh-TW" sz="2000" dirty="0"/>
              <a:t> / VGG16 </a:t>
            </a:r>
            <a:r>
              <a:rPr lang="en-US" altLang="zh-TW" sz="2000" dirty="0" smtClean="0"/>
              <a:t>/</a:t>
            </a:r>
            <a:r>
              <a:rPr lang="en-US" altLang="zh-TW" sz="2000" dirty="0" err="1"/>
              <a:t>GoogLeNet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(2)</a:t>
            </a:r>
            <a:r>
              <a:rPr lang="zh-TW" altLang="en-US" sz="2000" dirty="0"/>
              <a:t>訓練自己的</a:t>
            </a:r>
            <a:r>
              <a:rPr lang="en-US" altLang="zh-TW" sz="2000" dirty="0"/>
              <a:t>Layers</a:t>
            </a:r>
            <a:r>
              <a:rPr lang="zh-TW" altLang="en-US" sz="2000" dirty="0"/>
              <a:t>：</a:t>
            </a:r>
            <a:endParaRPr lang="en-US" altLang="zh-TW" sz="2000" dirty="0"/>
          </a:p>
          <a:p>
            <a:r>
              <a:rPr lang="en-US" altLang="zh-TW" sz="2000" dirty="0"/>
              <a:t> layer 1 </a:t>
            </a:r>
            <a:r>
              <a:rPr lang="en-US" altLang="zh-TW" sz="2000" dirty="0">
                <a:sym typeface="Wingdings" panose="05000000000000000000" pitchFamily="2" charset="2"/>
              </a:rPr>
              <a:t> kernel size = (7 ,7),</a:t>
            </a:r>
            <a:r>
              <a:rPr lang="zh-TW" altLang="en-US" sz="2000" dirty="0">
                <a:sym typeface="Wingdings" panose="05000000000000000000" pitchFamily="2" charset="2"/>
              </a:rPr>
              <a:t> </a:t>
            </a:r>
            <a:r>
              <a:rPr lang="en-US" altLang="zh-TW" sz="2000" dirty="0" smtClean="0">
                <a:sym typeface="Wingdings" panose="05000000000000000000" pitchFamily="2" charset="2"/>
              </a:rPr>
              <a:t>filters </a:t>
            </a:r>
            <a:r>
              <a:rPr lang="en-US" altLang="zh-TW" sz="2000" dirty="0">
                <a:sym typeface="Wingdings" panose="05000000000000000000" pitchFamily="2" charset="2"/>
              </a:rPr>
              <a:t>= 4096</a:t>
            </a:r>
          </a:p>
          <a:p>
            <a:r>
              <a:rPr lang="en-US" altLang="zh-TW" sz="2000" dirty="0"/>
              <a:t> layer 2 </a:t>
            </a:r>
            <a:r>
              <a:rPr lang="en-US" altLang="zh-TW" sz="2000" dirty="0">
                <a:sym typeface="Wingdings" panose="05000000000000000000" pitchFamily="2" charset="2"/>
              </a:rPr>
              <a:t> </a:t>
            </a:r>
            <a:r>
              <a:rPr lang="en-US" altLang="zh-TW" sz="2000" dirty="0">
                <a:solidFill>
                  <a:srgbClr val="FF0000"/>
                </a:solidFill>
                <a:sym typeface="Wingdings" panose="05000000000000000000" pitchFamily="2" charset="2"/>
              </a:rPr>
              <a:t>kernel size = (1 ,1),</a:t>
            </a:r>
            <a:r>
              <a:rPr lang="zh-TW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zh-TW" sz="2000" dirty="0" smtClean="0">
                <a:sym typeface="Wingdings" panose="05000000000000000000" pitchFamily="2" charset="2"/>
              </a:rPr>
              <a:t>filters </a:t>
            </a:r>
            <a:r>
              <a:rPr lang="en-US" altLang="zh-TW" sz="2000" dirty="0">
                <a:sym typeface="Wingdings" panose="05000000000000000000" pitchFamily="2" charset="2"/>
              </a:rPr>
              <a:t>= 4096</a:t>
            </a:r>
          </a:p>
          <a:p>
            <a:r>
              <a:rPr lang="en-US" altLang="zh-TW" sz="2000" dirty="0"/>
              <a:t> layer 3 </a:t>
            </a:r>
            <a:r>
              <a:rPr lang="en-US" altLang="zh-TW" sz="2000" dirty="0">
                <a:sym typeface="Wingdings" panose="05000000000000000000" pitchFamily="2" charset="2"/>
              </a:rPr>
              <a:t> kernel size = (1 ,1),</a:t>
            </a:r>
            <a:r>
              <a:rPr lang="zh-TW" altLang="en-US" sz="2000" dirty="0">
                <a:sym typeface="Wingdings" panose="05000000000000000000" pitchFamily="2" charset="2"/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  <a:sym typeface="Wingdings" panose="05000000000000000000" pitchFamily="2" charset="2"/>
              </a:rPr>
              <a:t>filters </a:t>
            </a:r>
            <a:r>
              <a:rPr lang="en-US" altLang="zh-TW" sz="2000" dirty="0">
                <a:solidFill>
                  <a:srgbClr val="FF0000"/>
                </a:solidFill>
                <a:sym typeface="Wingdings" panose="05000000000000000000" pitchFamily="2" charset="2"/>
              </a:rPr>
              <a:t>= 21</a:t>
            </a:r>
            <a:r>
              <a:rPr lang="en-US" altLang="zh-TW" sz="2000" dirty="0"/>
              <a:t>		</a:t>
            </a:r>
          </a:p>
          <a:p>
            <a:endParaRPr lang="en-US" altLang="zh-TW" sz="2000" dirty="0"/>
          </a:p>
          <a:p>
            <a:r>
              <a:rPr lang="en-US" altLang="zh-TW" sz="2000" dirty="0"/>
              <a:t>(3)</a:t>
            </a:r>
            <a:r>
              <a:rPr lang="zh-TW" altLang="en-US" sz="2000" dirty="0"/>
              <a:t> </a:t>
            </a:r>
            <a:r>
              <a:rPr lang="en-US" altLang="zh-TW" sz="2000" dirty="0" err="1"/>
              <a:t>Upsampling</a:t>
            </a:r>
            <a:r>
              <a:rPr lang="en-US" altLang="zh-TW" sz="2000" dirty="0"/>
              <a:t> + </a:t>
            </a:r>
            <a:r>
              <a:rPr lang="en-US" altLang="zh-TW" sz="2000" dirty="0" smtClean="0"/>
              <a:t>Convolution</a:t>
            </a:r>
          </a:p>
          <a:p>
            <a:r>
              <a:rPr lang="en-US" altLang="zh-TW" sz="2000" dirty="0" smtClean="0"/>
              <a:t>EX</a:t>
            </a:r>
            <a:r>
              <a:rPr lang="en-US" altLang="zh-TW" sz="2000" dirty="0"/>
              <a:t>: </a:t>
            </a:r>
            <a:r>
              <a:rPr lang="en-US" altLang="zh-TW" sz="2000" dirty="0" smtClean="0"/>
              <a:t>input = 1x1</a:t>
            </a:r>
            <a:r>
              <a:rPr lang="en-US" altLang="zh-TW" sz="2000" dirty="0"/>
              <a:t>, output </a:t>
            </a:r>
            <a:r>
              <a:rPr lang="en-US" altLang="zh-TW" sz="2000" dirty="0" smtClean="0"/>
              <a:t>= 32x32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FF0000"/>
                </a:solidFill>
                <a:sym typeface="Wingdings" panose="05000000000000000000" pitchFamily="2" charset="2"/>
              </a:rPr>
              <a:t>kernel size = (32 ,32),</a:t>
            </a:r>
            <a:r>
              <a:rPr lang="zh-TW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Stride = (32,32)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38" y="2780928"/>
            <a:ext cx="3273946" cy="15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3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Semantic Segmentation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從</a:t>
            </a:r>
            <a:r>
              <a:rPr lang="en-US" altLang="zh-TW" dirty="0"/>
              <a:t>1/8</a:t>
            </a:r>
            <a:r>
              <a:rPr lang="zh-TW" altLang="en-US" dirty="0"/>
              <a:t>還原：效果更好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780928"/>
            <a:ext cx="4104456" cy="2592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176" y="2807496"/>
            <a:ext cx="4169295" cy="256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5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Semantic Segmentation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How to Do</a:t>
            </a:r>
            <a:r>
              <a:rPr lang="zh-TW" altLang="en-US" sz="2000" dirty="0">
                <a:solidFill>
                  <a:srgbClr val="FF0000"/>
                </a:solidFill>
              </a:rPr>
              <a:t>：</a:t>
            </a:r>
            <a:endParaRPr lang="en-US" altLang="zh-TW" sz="2000" dirty="0">
              <a:solidFill>
                <a:srgbClr val="FF0000"/>
              </a:solidFill>
            </a:endParaRPr>
          </a:p>
          <a:p>
            <a:r>
              <a:rPr lang="zh-TW" altLang="en-US" sz="2000" dirty="0" smtClean="0"/>
              <a:t>第一</a:t>
            </a:r>
            <a:r>
              <a:rPr lang="zh-TW" altLang="en-US" sz="2000" dirty="0"/>
              <a:t>步跟</a:t>
            </a:r>
            <a:r>
              <a:rPr lang="en-US" altLang="zh-TW" sz="2000" dirty="0"/>
              <a:t>32s</a:t>
            </a:r>
            <a:r>
              <a:rPr lang="zh-TW" altLang="en-US" sz="2000" dirty="0"/>
              <a:t>的方式相同</a:t>
            </a:r>
            <a:endParaRPr lang="en-US" altLang="zh-TW" sz="2000" dirty="0"/>
          </a:p>
          <a:p>
            <a:endParaRPr lang="en-US" altLang="zh-TW" sz="2000" dirty="0" smtClean="0"/>
          </a:p>
          <a:p>
            <a:r>
              <a:rPr lang="zh-TW" altLang="en-US" sz="2000" dirty="0" smtClean="0"/>
              <a:t>模型</a:t>
            </a:r>
            <a:r>
              <a:rPr lang="zh-TW" altLang="en-US" sz="2000" dirty="0"/>
              <a:t>會有三個</a:t>
            </a:r>
            <a:r>
              <a:rPr lang="en-US" altLang="zh-TW" sz="2000" dirty="0"/>
              <a:t>INPUT</a:t>
            </a:r>
            <a:r>
              <a:rPr lang="zh-TW" altLang="en-US" sz="2000" dirty="0"/>
              <a:t> </a:t>
            </a:r>
            <a:r>
              <a:rPr lang="en-US" altLang="zh-TW" sz="2000" dirty="0" smtClean="0"/>
              <a:t>LAYER</a:t>
            </a:r>
            <a:r>
              <a:rPr lang="zh-TW" altLang="en-US" sz="2000" dirty="0" smtClean="0"/>
              <a:t>層層疊加：</a:t>
            </a:r>
            <a:endParaRPr lang="en-US" altLang="zh-TW" sz="2000" dirty="0"/>
          </a:p>
          <a:p>
            <a:r>
              <a:rPr lang="en-US" altLang="zh-TW" sz="2000" dirty="0">
                <a:solidFill>
                  <a:srgbClr val="FF0000"/>
                </a:solidFill>
              </a:rPr>
              <a:t>Input_1 </a:t>
            </a:r>
            <a:r>
              <a:rPr lang="en-US" altLang="zh-TW" sz="2000" dirty="0">
                <a:solidFill>
                  <a:srgbClr val="FF0000"/>
                </a:solidFill>
                <a:sym typeface="Wingdings" panose="05000000000000000000" pitchFamily="2" charset="2"/>
              </a:rPr>
              <a:t>= </a:t>
            </a:r>
            <a:r>
              <a:rPr lang="zh-TW" altLang="en-US" sz="2000" dirty="0" smtClean="0">
                <a:solidFill>
                  <a:srgbClr val="FF0000"/>
                </a:solidFill>
              </a:rPr>
              <a:t>原本</a:t>
            </a:r>
            <a:r>
              <a:rPr lang="en-US" altLang="zh-TW" sz="2000" dirty="0" smtClean="0">
                <a:solidFill>
                  <a:srgbClr val="FF0000"/>
                </a:solidFill>
              </a:rPr>
              <a:t>32s</a:t>
            </a:r>
            <a:r>
              <a:rPr lang="zh-TW" altLang="en-US" sz="2000" dirty="0" smtClean="0">
                <a:solidFill>
                  <a:srgbClr val="FF0000"/>
                </a:solidFill>
              </a:rPr>
              <a:t>的</a:t>
            </a:r>
            <a:r>
              <a:rPr lang="zh-TW" altLang="en-US" sz="2000" dirty="0">
                <a:solidFill>
                  <a:srgbClr val="FF0000"/>
                </a:solidFill>
              </a:rPr>
              <a:t>輸出 </a:t>
            </a:r>
            <a:r>
              <a:rPr lang="zh-TW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        </a:t>
            </a:r>
            <a:endParaRPr lang="en-US" altLang="zh-TW" sz="200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zh-TW" altLang="en-US" sz="2000" dirty="0" smtClean="0">
                <a:sym typeface="Wingdings" panose="05000000000000000000" pitchFamily="2" charset="2"/>
              </a:rPr>
              <a:t>                 </a:t>
            </a:r>
            <a:r>
              <a:rPr lang="en-US" altLang="zh-TW" sz="2000" dirty="0" smtClean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US" altLang="zh-TW" sz="2000" dirty="0" err="1">
                <a:solidFill>
                  <a:srgbClr val="0070C0"/>
                </a:solidFill>
                <a:sym typeface="Wingdings" panose="05000000000000000000" pitchFamily="2" charset="2"/>
              </a:rPr>
              <a:t>deconv</a:t>
            </a:r>
            <a:r>
              <a:rPr lang="zh-TW" alt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en-US" altLang="zh-TW" sz="2000" dirty="0">
                <a:solidFill>
                  <a:srgbClr val="0070C0"/>
                </a:solidFill>
                <a:sym typeface="Wingdings" panose="05000000000000000000" pitchFamily="2" charset="2"/>
              </a:rPr>
              <a:t>4</a:t>
            </a:r>
            <a:r>
              <a:rPr lang="zh-TW" alt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倍 </a:t>
            </a:r>
            <a:r>
              <a:rPr lang="en-US" altLang="zh-TW" sz="2000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zh-TW" alt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en-US" altLang="zh-TW" sz="2000" dirty="0">
                <a:solidFill>
                  <a:srgbClr val="0070C0"/>
                </a:solidFill>
                <a:sym typeface="Wingdings" panose="05000000000000000000" pitchFamily="2" charset="2"/>
              </a:rPr>
              <a:t>out_put_1</a:t>
            </a:r>
            <a:r>
              <a:rPr lang="zh-TW" alt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endParaRPr lang="en-US" altLang="zh-TW" sz="2000" dirty="0">
              <a:solidFill>
                <a:srgbClr val="0070C0"/>
              </a:solidFill>
            </a:endParaRPr>
          </a:p>
          <a:p>
            <a:r>
              <a:rPr lang="en-US" altLang="zh-TW" sz="2000" dirty="0">
                <a:solidFill>
                  <a:srgbClr val="FF0000"/>
                </a:solidFill>
              </a:rPr>
              <a:t>Input_2 </a:t>
            </a:r>
            <a:r>
              <a:rPr lang="en-US" altLang="zh-TW" sz="2000" dirty="0">
                <a:solidFill>
                  <a:srgbClr val="FF0000"/>
                </a:solidFill>
                <a:sym typeface="Wingdings" panose="05000000000000000000" pitchFamily="2" charset="2"/>
              </a:rPr>
              <a:t>= Pooling_4 of </a:t>
            </a:r>
            <a:r>
              <a:rPr lang="en-US" altLang="zh-TW" sz="2000" dirty="0" smtClean="0">
                <a:solidFill>
                  <a:srgbClr val="FF0000"/>
                </a:solidFill>
                <a:sym typeface="Wingdings" panose="05000000000000000000" pitchFamily="2" charset="2"/>
              </a:rPr>
              <a:t>VGG</a:t>
            </a:r>
          </a:p>
          <a:p>
            <a:r>
              <a:rPr lang="zh-TW" altLang="en-US" sz="2000" dirty="0" smtClean="0">
                <a:sym typeface="Wingdings" panose="05000000000000000000" pitchFamily="2" charset="2"/>
              </a:rPr>
              <a:t>                 </a:t>
            </a:r>
            <a:r>
              <a:rPr lang="en-US" altLang="zh-TW" sz="2000" dirty="0" smtClean="0">
                <a:solidFill>
                  <a:srgbClr val="0070C0"/>
                </a:solidFill>
                <a:sym typeface="Wingdings" panose="05000000000000000000" pitchFamily="2" charset="2"/>
              </a:rPr>
              <a:t>1</a:t>
            </a:r>
            <a:r>
              <a:rPr lang="zh-TW" altLang="en-US" sz="2000" dirty="0" smtClean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en-US" altLang="zh-TW" sz="2000" dirty="0">
                <a:solidFill>
                  <a:srgbClr val="0070C0"/>
                </a:solidFill>
                <a:sym typeface="Wingdings" panose="05000000000000000000" pitchFamily="2" charset="2"/>
              </a:rPr>
              <a:t>x 1conv</a:t>
            </a:r>
            <a:r>
              <a:rPr lang="zh-TW" alt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後</a:t>
            </a:r>
            <a:r>
              <a:rPr lang="en-US" altLang="zh-TW" sz="2000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en-US" altLang="zh-TW" sz="2000" dirty="0" err="1">
                <a:solidFill>
                  <a:srgbClr val="0070C0"/>
                </a:solidFill>
                <a:sym typeface="Wingdings" panose="05000000000000000000" pitchFamily="2" charset="2"/>
              </a:rPr>
              <a:t>deconv</a:t>
            </a:r>
            <a:r>
              <a:rPr lang="zh-TW" alt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en-US" altLang="zh-TW" sz="2000" dirty="0">
                <a:solidFill>
                  <a:srgbClr val="0070C0"/>
                </a:solidFill>
                <a:sym typeface="Wingdings" panose="05000000000000000000" pitchFamily="2" charset="2"/>
              </a:rPr>
              <a:t>2</a:t>
            </a:r>
            <a:r>
              <a:rPr lang="zh-TW" alt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倍與 </a:t>
            </a:r>
            <a:r>
              <a:rPr lang="en-US" altLang="zh-TW" sz="2000" dirty="0">
                <a:solidFill>
                  <a:srgbClr val="0070C0"/>
                </a:solidFill>
                <a:sym typeface="Wingdings" panose="05000000000000000000" pitchFamily="2" charset="2"/>
              </a:rPr>
              <a:t>out_put_1</a:t>
            </a:r>
            <a:r>
              <a:rPr lang="zh-TW" alt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 相加 </a:t>
            </a:r>
            <a:r>
              <a:rPr lang="en-US" altLang="zh-TW" sz="2000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zh-TW" alt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en-US" altLang="zh-TW" sz="2000" dirty="0">
                <a:solidFill>
                  <a:srgbClr val="0070C0"/>
                </a:solidFill>
                <a:sym typeface="Wingdings" panose="05000000000000000000" pitchFamily="2" charset="2"/>
              </a:rPr>
              <a:t>out_put_2</a:t>
            </a:r>
            <a:endParaRPr lang="en-US" altLang="zh-TW" sz="2000" dirty="0">
              <a:solidFill>
                <a:srgbClr val="0070C0"/>
              </a:solidFill>
            </a:endParaRPr>
          </a:p>
          <a:p>
            <a:r>
              <a:rPr lang="en-US" altLang="zh-TW" sz="2000" dirty="0">
                <a:solidFill>
                  <a:srgbClr val="FF0000"/>
                </a:solidFill>
              </a:rPr>
              <a:t>Input_3 </a:t>
            </a:r>
            <a:r>
              <a:rPr lang="en-US" altLang="zh-TW" sz="2000" dirty="0">
                <a:solidFill>
                  <a:srgbClr val="FF0000"/>
                </a:solidFill>
                <a:sym typeface="Wingdings" panose="05000000000000000000" pitchFamily="2" charset="2"/>
              </a:rPr>
              <a:t>= Pooling_3 of VGG </a:t>
            </a:r>
            <a:endParaRPr lang="en-US" altLang="zh-TW" sz="200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zh-TW" altLang="en-US" sz="2000" dirty="0" smtClean="0">
                <a:sym typeface="Wingdings" panose="05000000000000000000" pitchFamily="2" charset="2"/>
              </a:rPr>
              <a:t>                 </a:t>
            </a:r>
            <a:r>
              <a:rPr lang="en-US" altLang="zh-TW" sz="2000" dirty="0" smtClean="0">
                <a:solidFill>
                  <a:srgbClr val="0070C0"/>
                </a:solidFill>
                <a:sym typeface="Wingdings" panose="05000000000000000000" pitchFamily="2" charset="2"/>
              </a:rPr>
              <a:t>1</a:t>
            </a:r>
            <a:r>
              <a:rPr lang="zh-TW" altLang="en-US" sz="2000" dirty="0" smtClean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en-US" altLang="zh-TW" sz="2000" dirty="0">
                <a:solidFill>
                  <a:srgbClr val="0070C0"/>
                </a:solidFill>
                <a:sym typeface="Wingdings" panose="05000000000000000000" pitchFamily="2" charset="2"/>
              </a:rPr>
              <a:t>x 1conv</a:t>
            </a:r>
            <a:r>
              <a:rPr lang="zh-TW" alt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提取特徵後與 </a:t>
            </a:r>
            <a:r>
              <a:rPr lang="en-US" altLang="zh-TW" sz="2000" dirty="0">
                <a:solidFill>
                  <a:srgbClr val="0070C0"/>
                </a:solidFill>
                <a:sym typeface="Wingdings" panose="05000000000000000000" pitchFamily="2" charset="2"/>
              </a:rPr>
              <a:t>out_put_2</a:t>
            </a:r>
            <a:r>
              <a:rPr lang="zh-TW" alt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 相加 </a:t>
            </a:r>
            <a:r>
              <a:rPr lang="en-US" altLang="zh-TW" sz="2000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zh-TW" alt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en-US" altLang="zh-TW" sz="2000" dirty="0">
                <a:solidFill>
                  <a:srgbClr val="0070C0"/>
                </a:solidFill>
                <a:sym typeface="Wingdings" panose="05000000000000000000" pitchFamily="2" charset="2"/>
              </a:rPr>
              <a:t>out_put_3</a:t>
            </a:r>
          </a:p>
          <a:p>
            <a:endParaRPr lang="en-US" altLang="zh-TW" sz="2000" dirty="0">
              <a:sym typeface="Wingdings" panose="05000000000000000000" pitchFamily="2" charset="2"/>
            </a:endParaRPr>
          </a:p>
          <a:p>
            <a:r>
              <a:rPr lang="zh-TW" altLang="en-US" sz="2000" dirty="0"/>
              <a:t>最後</a:t>
            </a:r>
            <a:r>
              <a:rPr lang="en-US" altLang="zh-TW" sz="2000" dirty="0"/>
              <a:t>out_put_3</a:t>
            </a:r>
            <a:r>
              <a:rPr lang="zh-TW" altLang="en-US" sz="2000" dirty="0"/>
              <a:t>再</a:t>
            </a:r>
            <a:r>
              <a:rPr lang="en-US" altLang="zh-TW" sz="2000" dirty="0" err="1"/>
              <a:t>deconv</a:t>
            </a:r>
            <a:r>
              <a:rPr lang="en-US" altLang="zh-TW" sz="2000" dirty="0"/>
              <a:t> 8</a:t>
            </a:r>
            <a:r>
              <a:rPr lang="zh-TW" altLang="en-US" sz="2000" dirty="0"/>
              <a:t>倍還原成原圖</a:t>
            </a:r>
            <a:r>
              <a:rPr lang="en-US" altLang="zh-TW" sz="2000" dirty="0"/>
              <a:t>SIZE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521205"/>
            <a:ext cx="3605162" cy="131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2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Semantic Segmentation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My Result</a:t>
            </a:r>
            <a:r>
              <a:rPr lang="zh-TW" altLang="en-US" dirty="0" smtClean="0"/>
              <a:t>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536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Semantic Segmentation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在衛星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zh-TW" altLang="en-US" dirty="0" smtClean="0"/>
              <a:t>醫學上的應用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74" y="2204864"/>
            <a:ext cx="3880198" cy="34212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98" y="2636912"/>
            <a:ext cx="4697165" cy="208746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9512" y="5729857"/>
            <a:ext cx="4261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Automatic Liver and Lesion Segmentation in CT Using Cascaded Fully Convolutional Neural Networks and 3D Conditional Random </a:t>
            </a:r>
            <a:r>
              <a:rPr lang="en-US" altLang="zh-TW" sz="1200" dirty="0" smtClean="0"/>
              <a:t>Fields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(</a:t>
            </a:r>
            <a:r>
              <a:rPr lang="en-US" altLang="zh-TW" sz="1200" dirty="0"/>
              <a:t>MICCAI </a:t>
            </a:r>
            <a:r>
              <a:rPr lang="en-US" altLang="zh-TW" sz="1200" dirty="0" smtClean="0"/>
              <a:t>2016)</a:t>
            </a:r>
            <a:endParaRPr lang="zh-TW" altLang="en-US" sz="1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28462" y="4979782"/>
            <a:ext cx="422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Semantic Segmentation of Small Objects and Modeling of Uncertainty in Urban Remote Sensing Images Using Deep Convolutional Neural </a:t>
            </a:r>
            <a:r>
              <a:rPr lang="en-US" altLang="zh-TW" sz="1200" dirty="0" smtClean="0"/>
              <a:t>Networks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(CVPR2016)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5221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1213</Words>
  <Application>Microsoft Office PowerPoint</Application>
  <PresentationFormat>如螢幕大小 (4:3)</PresentationFormat>
  <Paragraphs>161</Paragraphs>
  <Slides>26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3" baseType="lpstr">
      <vt:lpstr>新細明體</vt:lpstr>
      <vt:lpstr>標楷體</vt:lpstr>
      <vt:lpstr>Arial</vt:lpstr>
      <vt:lpstr>Calibri</vt:lpstr>
      <vt:lpstr>Times New Roman</vt:lpstr>
      <vt:lpstr>Wingdings</vt:lpstr>
      <vt:lpstr>Office 佈景主題</vt:lpstr>
      <vt:lpstr>Outline</vt:lpstr>
      <vt:lpstr>Class Classification</vt:lpstr>
      <vt:lpstr>Semantic Segmentation</vt:lpstr>
      <vt:lpstr>Semantic Segmentation</vt:lpstr>
      <vt:lpstr>Semantic Segmentation</vt:lpstr>
      <vt:lpstr>Semantic Segmentation</vt:lpstr>
      <vt:lpstr>Semantic Segmentation</vt:lpstr>
      <vt:lpstr>Semantic Segmentation</vt:lpstr>
      <vt:lpstr>Semantic Segmentation</vt:lpstr>
      <vt:lpstr>Semantic Segmentation</vt:lpstr>
      <vt:lpstr>Object Detection</vt:lpstr>
      <vt:lpstr>Object Detection：R-CNN</vt:lpstr>
      <vt:lpstr>Object Detection</vt:lpstr>
      <vt:lpstr>Object Detection：Fast R-CNN</vt:lpstr>
      <vt:lpstr>Object Detection：Faster R-CNN</vt:lpstr>
      <vt:lpstr>Object Detection：Faster R-CNN</vt:lpstr>
      <vt:lpstr>Object Detection：Faster R-CNN</vt:lpstr>
      <vt:lpstr>Object Detection：Faster R-CNN</vt:lpstr>
      <vt:lpstr>Object Detection：Faster R-CNN</vt:lpstr>
      <vt:lpstr>Object Detection：大功告成</vt:lpstr>
      <vt:lpstr>Object Detection：</vt:lpstr>
      <vt:lpstr>Object Detection</vt:lpstr>
      <vt:lpstr>Object Detection：Mask R-CNN</vt:lpstr>
      <vt:lpstr>Object Detection：Mask R-CNN</vt:lpstr>
      <vt:lpstr>Object Detection：Mask R-CNN</vt:lpstr>
      <vt:lpstr>Object Detection：Summary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Daniel</dc:creator>
  <cp:lastModifiedBy>cathay</cp:lastModifiedBy>
  <cp:revision>60</cp:revision>
  <dcterms:created xsi:type="dcterms:W3CDTF">2015-09-25T05:42:00Z</dcterms:created>
  <dcterms:modified xsi:type="dcterms:W3CDTF">2018-01-31T06:56:34Z</dcterms:modified>
</cp:coreProperties>
</file>